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7" r:id="rId4"/>
  </p:sldMasterIdLst>
  <p:notesMasterIdLst>
    <p:notesMasterId r:id="rId56"/>
  </p:notesMasterIdLst>
  <p:sldIdLst>
    <p:sldId id="257" r:id="rId5"/>
    <p:sldId id="468" r:id="rId6"/>
    <p:sldId id="284" r:id="rId7"/>
    <p:sldId id="868" r:id="rId8"/>
    <p:sldId id="742" r:id="rId9"/>
    <p:sldId id="734" r:id="rId10"/>
    <p:sldId id="816" r:id="rId11"/>
    <p:sldId id="891" r:id="rId12"/>
    <p:sldId id="850" r:id="rId13"/>
    <p:sldId id="840" r:id="rId14"/>
    <p:sldId id="845" r:id="rId15"/>
    <p:sldId id="831" r:id="rId16"/>
    <p:sldId id="531" r:id="rId17"/>
    <p:sldId id="856" r:id="rId18"/>
    <p:sldId id="883" r:id="rId19"/>
    <p:sldId id="341" r:id="rId20"/>
    <p:sldId id="892" r:id="rId21"/>
    <p:sldId id="713" r:id="rId22"/>
    <p:sldId id="866" r:id="rId23"/>
    <p:sldId id="863" r:id="rId24"/>
    <p:sldId id="867" r:id="rId25"/>
    <p:sldId id="890" r:id="rId26"/>
    <p:sldId id="740" r:id="rId27"/>
    <p:sldId id="469" r:id="rId28"/>
    <p:sldId id="256" r:id="rId29"/>
    <p:sldId id="893" r:id="rId30"/>
    <p:sldId id="258" r:id="rId31"/>
    <p:sldId id="259" r:id="rId32"/>
    <p:sldId id="260" r:id="rId33"/>
    <p:sldId id="261" r:id="rId34"/>
    <p:sldId id="262" r:id="rId35"/>
    <p:sldId id="263" r:id="rId36"/>
    <p:sldId id="264" r:id="rId37"/>
    <p:sldId id="265" r:id="rId38"/>
    <p:sldId id="470" r:id="rId39"/>
    <p:sldId id="304" r:id="rId40"/>
    <p:sldId id="305" r:id="rId41"/>
    <p:sldId id="313" r:id="rId42"/>
    <p:sldId id="301" r:id="rId43"/>
    <p:sldId id="894" r:id="rId44"/>
    <p:sldId id="302" r:id="rId45"/>
    <p:sldId id="278" r:id="rId46"/>
    <p:sldId id="303" r:id="rId47"/>
    <p:sldId id="279" r:id="rId48"/>
    <p:sldId id="307" r:id="rId49"/>
    <p:sldId id="315" r:id="rId50"/>
    <p:sldId id="311" r:id="rId51"/>
    <p:sldId id="310" r:id="rId52"/>
    <p:sldId id="316" r:id="rId53"/>
    <p:sldId id="306" r:id="rId54"/>
    <p:sldId id="271" r:id="rId5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F6958-E84C-492D-B40C-8BBB01F1B31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da-DK"/>
        </a:p>
      </dgm:t>
    </dgm:pt>
    <dgm:pt modelId="{B2D68795-8674-4BD1-AA01-AE5AE910727A}">
      <dgm:prSet phldrT="[Tekst]" custT="1"/>
      <dgm:spPr/>
      <dgm:t>
        <a:bodyPr/>
        <a:lstStyle/>
        <a:p>
          <a:r>
            <a:rPr lang="en-GB" sz="3200" noProof="0" dirty="0"/>
            <a:t>Policy Lab</a:t>
          </a:r>
        </a:p>
      </dgm:t>
    </dgm:pt>
    <dgm:pt modelId="{564386FE-7996-46D3-A277-99411C9843AA}" type="parTrans" cxnId="{48DC5D3A-0EA4-4C36-974A-25F647EEC327}">
      <dgm:prSet/>
      <dgm:spPr/>
      <dgm:t>
        <a:bodyPr/>
        <a:lstStyle/>
        <a:p>
          <a:endParaRPr lang="en-GB" noProof="0" dirty="0"/>
        </a:p>
      </dgm:t>
    </dgm:pt>
    <dgm:pt modelId="{E41F36FA-8DF7-4404-A370-16D82DA46BDC}" type="sibTrans" cxnId="{48DC5D3A-0EA4-4C36-974A-25F647EEC327}">
      <dgm:prSet/>
      <dgm:spPr/>
      <dgm:t>
        <a:bodyPr/>
        <a:lstStyle/>
        <a:p>
          <a:endParaRPr lang="en-GB" noProof="0" dirty="0"/>
        </a:p>
      </dgm:t>
    </dgm:pt>
    <dgm:pt modelId="{1B731068-2DF0-42E6-B040-EC35F4C398AC}">
      <dgm:prSet phldrT="[Tekst]"/>
      <dgm:spPr/>
      <dgm:t>
        <a:bodyPr/>
        <a:lstStyle/>
        <a:p>
          <a:r>
            <a:rPr lang="en-GB" noProof="0" dirty="0"/>
            <a:t>Professional Associations </a:t>
          </a:r>
        </a:p>
      </dgm:t>
    </dgm:pt>
    <dgm:pt modelId="{1C49090F-E771-4E81-86E0-1DDB37B8ED62}" type="parTrans" cxnId="{9A0FA0F2-EA6D-4381-BACE-188C96C873AD}">
      <dgm:prSet/>
      <dgm:spPr/>
      <dgm:t>
        <a:bodyPr/>
        <a:lstStyle/>
        <a:p>
          <a:endParaRPr lang="en-GB" noProof="0" dirty="0"/>
        </a:p>
      </dgm:t>
    </dgm:pt>
    <dgm:pt modelId="{A6982BE4-4041-4B87-87A3-672DA8A37B78}" type="sibTrans" cxnId="{9A0FA0F2-EA6D-4381-BACE-188C96C873AD}">
      <dgm:prSet/>
      <dgm:spPr/>
      <dgm:t>
        <a:bodyPr/>
        <a:lstStyle/>
        <a:p>
          <a:endParaRPr lang="en-GB" noProof="0" dirty="0"/>
        </a:p>
      </dgm:t>
    </dgm:pt>
    <dgm:pt modelId="{3197EF9E-CE7A-49D0-B14A-D7E472DDEF5A}">
      <dgm:prSet phldrT="[Tekst]"/>
      <dgm:spPr/>
      <dgm:t>
        <a:bodyPr/>
        <a:lstStyle/>
        <a:p>
          <a:r>
            <a:rPr lang="en-GB" noProof="0" dirty="0"/>
            <a:t>Public Sector</a:t>
          </a:r>
        </a:p>
      </dgm:t>
    </dgm:pt>
    <dgm:pt modelId="{7949B40E-11DF-4724-916C-9179F8937640}" type="parTrans" cxnId="{6D66D92A-2C87-47A6-A77D-FB88219100B0}">
      <dgm:prSet/>
      <dgm:spPr/>
      <dgm:t>
        <a:bodyPr/>
        <a:lstStyle/>
        <a:p>
          <a:endParaRPr lang="en-GB" noProof="0" dirty="0"/>
        </a:p>
      </dgm:t>
    </dgm:pt>
    <dgm:pt modelId="{5B2F1342-0340-47E7-8BE1-A906804374DD}" type="sibTrans" cxnId="{6D66D92A-2C87-47A6-A77D-FB88219100B0}">
      <dgm:prSet/>
      <dgm:spPr/>
      <dgm:t>
        <a:bodyPr/>
        <a:lstStyle/>
        <a:p>
          <a:endParaRPr lang="en-GB" noProof="0" dirty="0"/>
        </a:p>
      </dgm:t>
    </dgm:pt>
    <dgm:pt modelId="{54D6B657-BD05-45B9-B35D-28309C68F933}">
      <dgm:prSet phldrT="[Tekst]"/>
      <dgm:spPr/>
      <dgm:t>
        <a:bodyPr/>
        <a:lstStyle/>
        <a:p>
          <a:r>
            <a:rPr lang="en-GB" noProof="0" dirty="0"/>
            <a:t>Policy-Making</a:t>
          </a:r>
        </a:p>
      </dgm:t>
    </dgm:pt>
    <dgm:pt modelId="{F4D36502-D4C3-4F5D-9F3F-B441C35401CA}" type="parTrans" cxnId="{A3CFE964-CF37-4CD3-8130-F913893B241E}">
      <dgm:prSet/>
      <dgm:spPr/>
      <dgm:t>
        <a:bodyPr/>
        <a:lstStyle/>
        <a:p>
          <a:endParaRPr lang="en-GB" noProof="0" dirty="0"/>
        </a:p>
      </dgm:t>
    </dgm:pt>
    <dgm:pt modelId="{164E6BC7-7AAF-4238-895A-F5EC336EDE7E}" type="sibTrans" cxnId="{A3CFE964-CF37-4CD3-8130-F913893B241E}">
      <dgm:prSet/>
      <dgm:spPr/>
      <dgm:t>
        <a:bodyPr/>
        <a:lstStyle/>
        <a:p>
          <a:endParaRPr lang="en-GB" noProof="0" dirty="0"/>
        </a:p>
      </dgm:t>
    </dgm:pt>
    <dgm:pt modelId="{48D46F7A-EDB4-4676-8FDC-633E19686FF9}">
      <dgm:prSet phldrT="[Tekst]"/>
      <dgm:spPr/>
      <dgm:t>
        <a:bodyPr/>
        <a:lstStyle/>
        <a:p>
          <a:r>
            <a:rPr lang="en-GB" noProof="0" dirty="0"/>
            <a:t>Civil Society</a:t>
          </a:r>
        </a:p>
      </dgm:t>
    </dgm:pt>
    <dgm:pt modelId="{DA1F6D5A-A91F-4DBC-95FA-BC00476E524C}" type="parTrans" cxnId="{C9C7FDC3-C228-474B-A4BC-FB5CAD6E0FDD}">
      <dgm:prSet/>
      <dgm:spPr/>
      <dgm:t>
        <a:bodyPr/>
        <a:lstStyle/>
        <a:p>
          <a:endParaRPr lang="en-GB" noProof="0" dirty="0"/>
        </a:p>
      </dgm:t>
    </dgm:pt>
    <dgm:pt modelId="{DF182A78-CD13-452A-9ADC-070CCC1761AB}" type="sibTrans" cxnId="{C9C7FDC3-C228-474B-A4BC-FB5CAD6E0FDD}">
      <dgm:prSet/>
      <dgm:spPr/>
      <dgm:t>
        <a:bodyPr/>
        <a:lstStyle/>
        <a:p>
          <a:endParaRPr lang="en-GB" noProof="0" dirty="0"/>
        </a:p>
      </dgm:t>
    </dgm:pt>
    <dgm:pt modelId="{EE7024E9-20B9-4864-ABFF-07CF53050A97}">
      <dgm:prSet/>
      <dgm:spPr/>
      <dgm:t>
        <a:bodyPr/>
        <a:lstStyle/>
        <a:p>
          <a:r>
            <a:rPr lang="en-GB" noProof="0" dirty="0"/>
            <a:t>Research &amp; Education</a:t>
          </a:r>
        </a:p>
      </dgm:t>
    </dgm:pt>
    <dgm:pt modelId="{EC53B01F-5A2D-480E-8305-9D7074ED389E}" type="parTrans" cxnId="{27E11AD6-5948-4025-A92C-C1DDC0049C42}">
      <dgm:prSet/>
      <dgm:spPr/>
      <dgm:t>
        <a:bodyPr/>
        <a:lstStyle/>
        <a:p>
          <a:endParaRPr lang="en-GB" noProof="0" dirty="0"/>
        </a:p>
      </dgm:t>
    </dgm:pt>
    <dgm:pt modelId="{7EBCFE21-8E34-496D-9176-1768A56A1698}" type="sibTrans" cxnId="{27E11AD6-5948-4025-A92C-C1DDC0049C42}">
      <dgm:prSet/>
      <dgm:spPr/>
      <dgm:t>
        <a:bodyPr/>
        <a:lstStyle/>
        <a:p>
          <a:endParaRPr lang="en-GB" noProof="0" dirty="0"/>
        </a:p>
      </dgm:t>
    </dgm:pt>
    <dgm:pt modelId="{2F1283B0-786F-4483-9440-BCC8DA87A095}">
      <dgm:prSet/>
      <dgm:spPr/>
      <dgm:t>
        <a:bodyPr/>
        <a:lstStyle/>
        <a:p>
          <a:r>
            <a:rPr lang="en-GB" noProof="0" dirty="0"/>
            <a:t>Media</a:t>
          </a:r>
        </a:p>
      </dgm:t>
    </dgm:pt>
    <dgm:pt modelId="{7E6DC331-ED85-4D4D-90E5-3EF6C6F8E1C1}" type="parTrans" cxnId="{68FBE682-48DF-4050-B38B-1D1DBC711CA3}">
      <dgm:prSet/>
      <dgm:spPr/>
      <dgm:t>
        <a:bodyPr/>
        <a:lstStyle/>
        <a:p>
          <a:endParaRPr lang="en-GB" noProof="0" dirty="0"/>
        </a:p>
      </dgm:t>
    </dgm:pt>
    <dgm:pt modelId="{936B7924-BA87-43D1-9139-848B8DF945C3}" type="sibTrans" cxnId="{68FBE682-48DF-4050-B38B-1D1DBC711CA3}">
      <dgm:prSet/>
      <dgm:spPr/>
      <dgm:t>
        <a:bodyPr/>
        <a:lstStyle/>
        <a:p>
          <a:endParaRPr lang="en-GB" noProof="0" dirty="0"/>
        </a:p>
      </dgm:t>
    </dgm:pt>
    <dgm:pt modelId="{8E36BB79-1137-4CBC-B2A7-36CBCDE14B2D}">
      <dgm:prSet/>
      <dgm:spPr/>
      <dgm:t>
        <a:bodyPr/>
        <a:lstStyle/>
        <a:p>
          <a:r>
            <a:rPr lang="en-GB" noProof="0" dirty="0"/>
            <a:t>Tech companies  and industry</a:t>
          </a:r>
        </a:p>
      </dgm:t>
    </dgm:pt>
    <dgm:pt modelId="{C07C27C6-5071-4335-A851-AB4BF114FC5D}" type="parTrans" cxnId="{90AEC3D6-B851-4458-A2C4-3F71232AA1AF}">
      <dgm:prSet/>
      <dgm:spPr/>
      <dgm:t>
        <a:bodyPr/>
        <a:lstStyle/>
        <a:p>
          <a:endParaRPr lang="en-GB" noProof="0" dirty="0"/>
        </a:p>
      </dgm:t>
    </dgm:pt>
    <dgm:pt modelId="{C1A46619-306F-4E86-94A9-02BD47B18695}" type="sibTrans" cxnId="{90AEC3D6-B851-4458-A2C4-3F71232AA1AF}">
      <dgm:prSet/>
      <dgm:spPr/>
      <dgm:t>
        <a:bodyPr/>
        <a:lstStyle/>
        <a:p>
          <a:endParaRPr lang="en-GB" noProof="0" dirty="0"/>
        </a:p>
      </dgm:t>
    </dgm:pt>
    <dgm:pt modelId="{0CE0DB48-32DC-4E8E-829E-07EB1DC3EDE3}">
      <dgm:prSet/>
      <dgm:spPr/>
      <dgm:t>
        <a:bodyPr/>
        <a:lstStyle/>
        <a:p>
          <a:r>
            <a:rPr lang="en-GB" noProof="0" dirty="0"/>
            <a:t>International trends and stakeholders</a:t>
          </a:r>
        </a:p>
      </dgm:t>
    </dgm:pt>
    <dgm:pt modelId="{57BA4612-1928-48B1-BA4F-30FB0C01BC8D}" type="parTrans" cxnId="{19143FF0-F01F-4E99-9DC7-52BB2EE5E0AA}">
      <dgm:prSet/>
      <dgm:spPr/>
      <dgm:t>
        <a:bodyPr/>
        <a:lstStyle/>
        <a:p>
          <a:endParaRPr lang="en-GB" noProof="0" dirty="0"/>
        </a:p>
      </dgm:t>
    </dgm:pt>
    <dgm:pt modelId="{FD6C9E3B-BE90-43F7-9215-A1632F63E16E}" type="sibTrans" cxnId="{19143FF0-F01F-4E99-9DC7-52BB2EE5E0AA}">
      <dgm:prSet/>
      <dgm:spPr/>
      <dgm:t>
        <a:bodyPr/>
        <a:lstStyle/>
        <a:p>
          <a:endParaRPr lang="en-GB" noProof="0" dirty="0"/>
        </a:p>
      </dgm:t>
    </dgm:pt>
    <dgm:pt modelId="{6E2BD182-156A-45D3-8B6A-E31ABC1572F2}" type="pres">
      <dgm:prSet presAssocID="{DFFF6958-E84C-492D-B40C-8BBB01F1B31D}" presName="composite" presStyleCnt="0">
        <dgm:presLayoutVars>
          <dgm:chMax val="1"/>
          <dgm:dir/>
          <dgm:resizeHandles val="exact"/>
        </dgm:presLayoutVars>
      </dgm:prSet>
      <dgm:spPr/>
    </dgm:pt>
    <dgm:pt modelId="{4165E237-F92A-42A7-8E11-AB35C39625E8}" type="pres">
      <dgm:prSet presAssocID="{DFFF6958-E84C-492D-B40C-8BBB01F1B31D}" presName="radial" presStyleCnt="0">
        <dgm:presLayoutVars>
          <dgm:animLvl val="ctr"/>
        </dgm:presLayoutVars>
      </dgm:prSet>
      <dgm:spPr/>
    </dgm:pt>
    <dgm:pt modelId="{DB274D5D-7A54-4374-96AD-698C8E544E49}" type="pres">
      <dgm:prSet presAssocID="{B2D68795-8674-4BD1-AA01-AE5AE910727A}" presName="centerShape" presStyleLbl="vennNode1" presStyleIdx="0" presStyleCnt="9"/>
      <dgm:spPr/>
    </dgm:pt>
    <dgm:pt modelId="{EBF66B95-CBE1-4059-8AE8-4D240384595C}" type="pres">
      <dgm:prSet presAssocID="{1B731068-2DF0-42E6-B040-EC35F4C398AC}" presName="node" presStyleLbl="vennNode1" presStyleIdx="1" presStyleCnt="9">
        <dgm:presLayoutVars>
          <dgm:bulletEnabled val="1"/>
        </dgm:presLayoutVars>
      </dgm:prSet>
      <dgm:spPr/>
    </dgm:pt>
    <dgm:pt modelId="{9317B5C6-FBFB-48B1-9E89-439DE40DDD1A}" type="pres">
      <dgm:prSet presAssocID="{8E36BB79-1137-4CBC-B2A7-36CBCDE14B2D}" presName="node" presStyleLbl="vennNode1" presStyleIdx="2" presStyleCnt="9">
        <dgm:presLayoutVars>
          <dgm:bulletEnabled val="1"/>
        </dgm:presLayoutVars>
      </dgm:prSet>
      <dgm:spPr/>
    </dgm:pt>
    <dgm:pt modelId="{FF56150D-1D62-4CE1-B678-D75E5DB4B5CE}" type="pres">
      <dgm:prSet presAssocID="{3197EF9E-CE7A-49D0-B14A-D7E472DDEF5A}" presName="node" presStyleLbl="vennNode1" presStyleIdx="3" presStyleCnt="9">
        <dgm:presLayoutVars>
          <dgm:bulletEnabled val="1"/>
        </dgm:presLayoutVars>
      </dgm:prSet>
      <dgm:spPr/>
    </dgm:pt>
    <dgm:pt modelId="{7BC43434-8F46-4FA5-B752-CED11126212E}" type="pres">
      <dgm:prSet presAssocID="{54D6B657-BD05-45B9-B35D-28309C68F933}" presName="node" presStyleLbl="vennNode1" presStyleIdx="4" presStyleCnt="9">
        <dgm:presLayoutVars>
          <dgm:bulletEnabled val="1"/>
        </dgm:presLayoutVars>
      </dgm:prSet>
      <dgm:spPr/>
    </dgm:pt>
    <dgm:pt modelId="{623BBBA6-93BB-4E2D-B502-EB9A33D5B3D7}" type="pres">
      <dgm:prSet presAssocID="{48D46F7A-EDB4-4676-8FDC-633E19686FF9}" presName="node" presStyleLbl="vennNode1" presStyleIdx="5" presStyleCnt="9">
        <dgm:presLayoutVars>
          <dgm:bulletEnabled val="1"/>
        </dgm:presLayoutVars>
      </dgm:prSet>
      <dgm:spPr/>
    </dgm:pt>
    <dgm:pt modelId="{AAD7383A-1A3C-40F3-8AD1-84596FB7ED80}" type="pres">
      <dgm:prSet presAssocID="{0CE0DB48-32DC-4E8E-829E-07EB1DC3EDE3}" presName="node" presStyleLbl="vennNode1" presStyleIdx="6" presStyleCnt="9">
        <dgm:presLayoutVars>
          <dgm:bulletEnabled val="1"/>
        </dgm:presLayoutVars>
      </dgm:prSet>
      <dgm:spPr/>
    </dgm:pt>
    <dgm:pt modelId="{B9A4F99C-245D-4AE9-8BF1-AAB27FA3834F}" type="pres">
      <dgm:prSet presAssocID="{2F1283B0-786F-4483-9440-BCC8DA87A095}" presName="node" presStyleLbl="vennNode1" presStyleIdx="7" presStyleCnt="9">
        <dgm:presLayoutVars>
          <dgm:bulletEnabled val="1"/>
        </dgm:presLayoutVars>
      </dgm:prSet>
      <dgm:spPr/>
    </dgm:pt>
    <dgm:pt modelId="{B6248C81-A91D-446B-BF63-96CF8EA744A8}" type="pres">
      <dgm:prSet presAssocID="{EE7024E9-20B9-4864-ABFF-07CF53050A97}" presName="node" presStyleLbl="vennNode1" presStyleIdx="8" presStyleCnt="9">
        <dgm:presLayoutVars>
          <dgm:bulletEnabled val="1"/>
        </dgm:presLayoutVars>
      </dgm:prSet>
      <dgm:spPr/>
    </dgm:pt>
  </dgm:ptLst>
  <dgm:cxnLst>
    <dgm:cxn modelId="{6D66D92A-2C87-47A6-A77D-FB88219100B0}" srcId="{B2D68795-8674-4BD1-AA01-AE5AE910727A}" destId="{3197EF9E-CE7A-49D0-B14A-D7E472DDEF5A}" srcOrd="2" destOrd="0" parTransId="{7949B40E-11DF-4724-916C-9179F8937640}" sibTransId="{5B2F1342-0340-47E7-8BE1-A906804374DD}"/>
    <dgm:cxn modelId="{48DC5D3A-0EA4-4C36-974A-25F647EEC327}" srcId="{DFFF6958-E84C-492D-B40C-8BBB01F1B31D}" destId="{B2D68795-8674-4BD1-AA01-AE5AE910727A}" srcOrd="0" destOrd="0" parTransId="{564386FE-7996-46D3-A277-99411C9843AA}" sibTransId="{E41F36FA-8DF7-4404-A370-16D82DA46BDC}"/>
    <dgm:cxn modelId="{A3CFE964-CF37-4CD3-8130-F913893B241E}" srcId="{B2D68795-8674-4BD1-AA01-AE5AE910727A}" destId="{54D6B657-BD05-45B9-B35D-28309C68F933}" srcOrd="3" destOrd="0" parTransId="{F4D36502-D4C3-4F5D-9F3F-B441C35401CA}" sibTransId="{164E6BC7-7AAF-4238-895A-F5EC336EDE7E}"/>
    <dgm:cxn modelId="{3128DB58-F5FA-40F7-9388-8A5BA491E680}" type="presOf" srcId="{1B731068-2DF0-42E6-B040-EC35F4C398AC}" destId="{EBF66B95-CBE1-4059-8AE8-4D240384595C}" srcOrd="0" destOrd="0" presId="urn:microsoft.com/office/officeart/2005/8/layout/radial3"/>
    <dgm:cxn modelId="{B7C82D7C-B72C-4E81-B5F8-7569D1FE634E}" type="presOf" srcId="{EE7024E9-20B9-4864-ABFF-07CF53050A97}" destId="{B6248C81-A91D-446B-BF63-96CF8EA744A8}" srcOrd="0" destOrd="0" presId="urn:microsoft.com/office/officeart/2005/8/layout/radial3"/>
    <dgm:cxn modelId="{D299767E-19A7-4576-B264-F2C56A878CF8}" type="presOf" srcId="{48D46F7A-EDB4-4676-8FDC-633E19686FF9}" destId="{623BBBA6-93BB-4E2D-B502-EB9A33D5B3D7}" srcOrd="0" destOrd="0" presId="urn:microsoft.com/office/officeart/2005/8/layout/radial3"/>
    <dgm:cxn modelId="{68FBE682-48DF-4050-B38B-1D1DBC711CA3}" srcId="{B2D68795-8674-4BD1-AA01-AE5AE910727A}" destId="{2F1283B0-786F-4483-9440-BCC8DA87A095}" srcOrd="6" destOrd="0" parTransId="{7E6DC331-ED85-4D4D-90E5-3EF6C6F8E1C1}" sibTransId="{936B7924-BA87-43D1-9139-848B8DF945C3}"/>
    <dgm:cxn modelId="{ED4EF397-4C9E-4F76-9F6A-0B996F45D4DD}" type="presOf" srcId="{B2D68795-8674-4BD1-AA01-AE5AE910727A}" destId="{DB274D5D-7A54-4374-96AD-698C8E544E49}" srcOrd="0" destOrd="0" presId="urn:microsoft.com/office/officeart/2005/8/layout/radial3"/>
    <dgm:cxn modelId="{5344F3A1-EC98-4BB1-B84E-4AEDE3C5994E}" type="presOf" srcId="{3197EF9E-CE7A-49D0-B14A-D7E472DDEF5A}" destId="{FF56150D-1D62-4CE1-B678-D75E5DB4B5CE}" srcOrd="0" destOrd="0" presId="urn:microsoft.com/office/officeart/2005/8/layout/radial3"/>
    <dgm:cxn modelId="{481EC2A6-585F-4C30-92DB-FE99F2FCB83C}" type="presOf" srcId="{0CE0DB48-32DC-4E8E-829E-07EB1DC3EDE3}" destId="{AAD7383A-1A3C-40F3-8AD1-84596FB7ED80}" srcOrd="0" destOrd="0" presId="urn:microsoft.com/office/officeart/2005/8/layout/radial3"/>
    <dgm:cxn modelId="{C4C93FB4-9359-40C7-A4DB-16B880A18BF2}" type="presOf" srcId="{2F1283B0-786F-4483-9440-BCC8DA87A095}" destId="{B9A4F99C-245D-4AE9-8BF1-AAB27FA3834F}" srcOrd="0" destOrd="0" presId="urn:microsoft.com/office/officeart/2005/8/layout/radial3"/>
    <dgm:cxn modelId="{C9C7FDC3-C228-474B-A4BC-FB5CAD6E0FDD}" srcId="{B2D68795-8674-4BD1-AA01-AE5AE910727A}" destId="{48D46F7A-EDB4-4676-8FDC-633E19686FF9}" srcOrd="4" destOrd="0" parTransId="{DA1F6D5A-A91F-4DBC-95FA-BC00476E524C}" sibTransId="{DF182A78-CD13-452A-9ADC-070CCC1761AB}"/>
    <dgm:cxn modelId="{27E11AD6-5948-4025-A92C-C1DDC0049C42}" srcId="{B2D68795-8674-4BD1-AA01-AE5AE910727A}" destId="{EE7024E9-20B9-4864-ABFF-07CF53050A97}" srcOrd="7" destOrd="0" parTransId="{EC53B01F-5A2D-480E-8305-9D7074ED389E}" sibTransId="{7EBCFE21-8E34-496D-9176-1768A56A1698}"/>
    <dgm:cxn modelId="{90AEC3D6-B851-4458-A2C4-3F71232AA1AF}" srcId="{B2D68795-8674-4BD1-AA01-AE5AE910727A}" destId="{8E36BB79-1137-4CBC-B2A7-36CBCDE14B2D}" srcOrd="1" destOrd="0" parTransId="{C07C27C6-5071-4335-A851-AB4BF114FC5D}" sibTransId="{C1A46619-306F-4E86-94A9-02BD47B18695}"/>
    <dgm:cxn modelId="{EA03B4E7-2BA2-4DF8-B71D-601D11CE2FC4}" type="presOf" srcId="{54D6B657-BD05-45B9-B35D-28309C68F933}" destId="{7BC43434-8F46-4FA5-B752-CED11126212E}" srcOrd="0" destOrd="0" presId="urn:microsoft.com/office/officeart/2005/8/layout/radial3"/>
    <dgm:cxn modelId="{19143FF0-F01F-4E99-9DC7-52BB2EE5E0AA}" srcId="{B2D68795-8674-4BD1-AA01-AE5AE910727A}" destId="{0CE0DB48-32DC-4E8E-829E-07EB1DC3EDE3}" srcOrd="5" destOrd="0" parTransId="{57BA4612-1928-48B1-BA4F-30FB0C01BC8D}" sibTransId="{FD6C9E3B-BE90-43F7-9215-A1632F63E16E}"/>
    <dgm:cxn modelId="{9A0FA0F2-EA6D-4381-BACE-188C96C873AD}" srcId="{B2D68795-8674-4BD1-AA01-AE5AE910727A}" destId="{1B731068-2DF0-42E6-B040-EC35F4C398AC}" srcOrd="0" destOrd="0" parTransId="{1C49090F-E771-4E81-86E0-1DDB37B8ED62}" sibTransId="{A6982BE4-4041-4B87-87A3-672DA8A37B78}"/>
    <dgm:cxn modelId="{C6DAA5F2-FA95-47EC-9442-2B7D1943500F}" type="presOf" srcId="{DFFF6958-E84C-492D-B40C-8BBB01F1B31D}" destId="{6E2BD182-156A-45D3-8B6A-E31ABC1572F2}" srcOrd="0" destOrd="0" presId="urn:microsoft.com/office/officeart/2005/8/layout/radial3"/>
    <dgm:cxn modelId="{478180F4-710A-4A9E-B877-11509A6F6DD3}" type="presOf" srcId="{8E36BB79-1137-4CBC-B2A7-36CBCDE14B2D}" destId="{9317B5C6-FBFB-48B1-9E89-439DE40DDD1A}" srcOrd="0" destOrd="0" presId="urn:microsoft.com/office/officeart/2005/8/layout/radial3"/>
    <dgm:cxn modelId="{C4C13BC0-68A4-4746-9131-1B305978C1F9}" type="presParOf" srcId="{6E2BD182-156A-45D3-8B6A-E31ABC1572F2}" destId="{4165E237-F92A-42A7-8E11-AB35C39625E8}" srcOrd="0" destOrd="0" presId="urn:microsoft.com/office/officeart/2005/8/layout/radial3"/>
    <dgm:cxn modelId="{3D779357-3E78-4576-8861-CBAE46409456}" type="presParOf" srcId="{4165E237-F92A-42A7-8E11-AB35C39625E8}" destId="{DB274D5D-7A54-4374-96AD-698C8E544E49}" srcOrd="0" destOrd="0" presId="urn:microsoft.com/office/officeart/2005/8/layout/radial3"/>
    <dgm:cxn modelId="{4C919B84-B46D-4CA2-A7EF-26433BC0398C}" type="presParOf" srcId="{4165E237-F92A-42A7-8E11-AB35C39625E8}" destId="{EBF66B95-CBE1-4059-8AE8-4D240384595C}" srcOrd="1" destOrd="0" presId="urn:microsoft.com/office/officeart/2005/8/layout/radial3"/>
    <dgm:cxn modelId="{C383F51C-8F93-4A65-9DEF-E8E55739A83D}" type="presParOf" srcId="{4165E237-F92A-42A7-8E11-AB35C39625E8}" destId="{9317B5C6-FBFB-48B1-9E89-439DE40DDD1A}" srcOrd="2" destOrd="0" presId="urn:microsoft.com/office/officeart/2005/8/layout/radial3"/>
    <dgm:cxn modelId="{7313313E-111D-43E2-9E0A-A535D98359FD}" type="presParOf" srcId="{4165E237-F92A-42A7-8E11-AB35C39625E8}" destId="{FF56150D-1D62-4CE1-B678-D75E5DB4B5CE}" srcOrd="3" destOrd="0" presId="urn:microsoft.com/office/officeart/2005/8/layout/radial3"/>
    <dgm:cxn modelId="{7F30FBA1-7B3D-4D5E-AA5C-286D14EBAE9E}" type="presParOf" srcId="{4165E237-F92A-42A7-8E11-AB35C39625E8}" destId="{7BC43434-8F46-4FA5-B752-CED11126212E}" srcOrd="4" destOrd="0" presId="urn:microsoft.com/office/officeart/2005/8/layout/radial3"/>
    <dgm:cxn modelId="{946F6E51-3EF8-433F-A5F4-7C2DEC5D6A43}" type="presParOf" srcId="{4165E237-F92A-42A7-8E11-AB35C39625E8}" destId="{623BBBA6-93BB-4E2D-B502-EB9A33D5B3D7}" srcOrd="5" destOrd="0" presId="urn:microsoft.com/office/officeart/2005/8/layout/radial3"/>
    <dgm:cxn modelId="{291A44D1-5B6D-4D86-BD9F-AB5602BDC8FD}" type="presParOf" srcId="{4165E237-F92A-42A7-8E11-AB35C39625E8}" destId="{AAD7383A-1A3C-40F3-8AD1-84596FB7ED80}" srcOrd="6" destOrd="0" presId="urn:microsoft.com/office/officeart/2005/8/layout/radial3"/>
    <dgm:cxn modelId="{5C1E1053-11E0-4EDD-AB8A-CB8F5BFC9A4A}" type="presParOf" srcId="{4165E237-F92A-42A7-8E11-AB35C39625E8}" destId="{B9A4F99C-245D-4AE9-8BF1-AAB27FA3834F}" srcOrd="7" destOrd="0" presId="urn:microsoft.com/office/officeart/2005/8/layout/radial3"/>
    <dgm:cxn modelId="{05DD1AAC-95FB-4808-9674-408EF2E595CF}" type="presParOf" srcId="{4165E237-F92A-42A7-8E11-AB35C39625E8}" destId="{B6248C81-A91D-446B-BF63-96CF8EA744A8}"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330D9-B66C-4618-8F97-2CB708488095}" type="doc">
      <dgm:prSet loTypeId="urn:microsoft.com/office/officeart/2005/8/layout/vList3" loCatId="list" qsTypeId="urn:microsoft.com/office/officeart/2005/8/quickstyle/simple1" qsCatId="simple" csTypeId="urn:microsoft.com/office/officeart/2005/8/colors/accent1_2" csCatId="accent1" phldr="1"/>
      <dgm:spPr/>
    </dgm:pt>
    <dgm:pt modelId="{98884AEE-0B02-40E3-BCFB-BB5DE079CEF0}">
      <dgm:prSet phldrT="[Text]"/>
      <dgm:spPr>
        <a:solidFill>
          <a:srgbClr val="BFE7E6"/>
        </a:solidFill>
        <a:ln>
          <a:noFill/>
        </a:ln>
      </dgm:spPr>
      <dgm:t>
        <a:bodyPr/>
        <a:lstStyle/>
        <a:p>
          <a:pPr algn="l"/>
          <a:r>
            <a:rPr lang="en-CA" dirty="0">
              <a:solidFill>
                <a:schemeClr val="tx1"/>
              </a:solidFill>
              <a:latin typeface="Calibri" panose="020F0502020204030204" pitchFamily="34" charset="0"/>
              <a:cs typeface="Calibri" panose="020F0502020204030204" pitchFamily="34" charset="0"/>
            </a:rPr>
            <a:t>Allocate resources to social value creation </a:t>
          </a:r>
          <a:endParaRPr lang="en-US" dirty="0"/>
        </a:p>
      </dgm:t>
    </dgm:pt>
    <dgm:pt modelId="{ABD80AB1-4F3E-4829-A61F-5B037DAF39FF}" type="parTrans" cxnId="{62819CCC-EFDF-49AA-9A55-97F59693D670}">
      <dgm:prSet/>
      <dgm:spPr/>
      <dgm:t>
        <a:bodyPr/>
        <a:lstStyle/>
        <a:p>
          <a:endParaRPr lang="en-US"/>
        </a:p>
      </dgm:t>
    </dgm:pt>
    <dgm:pt modelId="{DFB83E81-8697-42D1-955B-DA0A3D9AED7F}" type="sibTrans" cxnId="{62819CCC-EFDF-49AA-9A55-97F59693D670}">
      <dgm:prSet/>
      <dgm:spPr/>
      <dgm:t>
        <a:bodyPr/>
        <a:lstStyle/>
        <a:p>
          <a:endParaRPr lang="en-US"/>
        </a:p>
      </dgm:t>
    </dgm:pt>
    <dgm:pt modelId="{7D12DE16-CFCA-4DB4-90BA-96F3C03F102B}">
      <dgm:prSet/>
      <dgm:spPr>
        <a:solidFill>
          <a:srgbClr val="BFE7E6"/>
        </a:solidFill>
        <a:ln>
          <a:noFill/>
        </a:ln>
      </dgm:spPr>
      <dgm:t>
        <a:bodyPr/>
        <a:lstStyle/>
        <a:p>
          <a:pPr algn="l"/>
          <a:r>
            <a:rPr lang="fr-FR" dirty="0" err="1">
              <a:solidFill>
                <a:schemeClr val="tx1"/>
              </a:solidFill>
              <a:latin typeface="Calibri" panose="020F0502020204030204" pitchFamily="34" charset="0"/>
              <a:cs typeface="Calibri" panose="020F0502020204030204" pitchFamily="34" charset="0"/>
            </a:rPr>
            <a:t>Experiment</a:t>
          </a:r>
          <a:r>
            <a:rPr lang="fr-FR" dirty="0">
              <a:solidFill>
                <a:schemeClr val="tx1"/>
              </a:solidFill>
              <a:latin typeface="Calibri" panose="020F0502020204030204" pitchFamily="34" charset="0"/>
              <a:cs typeface="Calibri" panose="020F0502020204030204" pitchFamily="34" charset="0"/>
            </a:rPr>
            <a:t> and </a:t>
          </a:r>
          <a:r>
            <a:rPr lang="fr-FR" dirty="0" err="1">
              <a:solidFill>
                <a:schemeClr val="tx1"/>
              </a:solidFill>
              <a:latin typeface="Calibri" panose="020F0502020204030204" pitchFamily="34" charset="0"/>
              <a:cs typeface="Calibri" panose="020F0502020204030204" pitchFamily="34" charset="0"/>
            </a:rPr>
            <a:t>innovate</a:t>
          </a:r>
          <a:endParaRPr lang="en-CA" dirty="0">
            <a:solidFill>
              <a:schemeClr val="tx1"/>
            </a:solidFill>
            <a:latin typeface="Calibri" panose="020F0502020204030204" pitchFamily="34" charset="0"/>
            <a:cs typeface="Calibri" panose="020F0502020204030204" pitchFamily="34" charset="0"/>
          </a:endParaRPr>
        </a:p>
      </dgm:t>
    </dgm:pt>
    <dgm:pt modelId="{FD46176B-2744-440A-B17F-FAE8A184636D}" type="parTrans" cxnId="{190CACE0-D5BA-48EE-9281-B2A435E8036C}">
      <dgm:prSet/>
      <dgm:spPr/>
      <dgm:t>
        <a:bodyPr/>
        <a:lstStyle/>
        <a:p>
          <a:endParaRPr lang="en-US"/>
        </a:p>
      </dgm:t>
    </dgm:pt>
    <dgm:pt modelId="{0DE0BB41-2AB0-45D3-B732-2C44757123CB}" type="sibTrans" cxnId="{190CACE0-D5BA-48EE-9281-B2A435E8036C}">
      <dgm:prSet/>
      <dgm:spPr/>
      <dgm:t>
        <a:bodyPr/>
        <a:lstStyle/>
        <a:p>
          <a:endParaRPr lang="en-US"/>
        </a:p>
      </dgm:t>
    </dgm:pt>
    <dgm:pt modelId="{044F6E24-BFEC-4F26-94C3-A35E4837F684}">
      <dgm:prSet/>
      <dgm:spPr>
        <a:solidFill>
          <a:srgbClr val="BFE7E6"/>
        </a:solidFill>
        <a:ln>
          <a:noFill/>
        </a:ln>
      </dgm:spPr>
      <dgm:t>
        <a:bodyPr/>
        <a:lstStyle/>
        <a:p>
          <a:pPr algn="l"/>
          <a:r>
            <a:rPr lang="en-CA" dirty="0">
              <a:solidFill>
                <a:schemeClr val="tx1"/>
              </a:solidFill>
              <a:latin typeface="Calibri" panose="020F0502020204030204" pitchFamily="34" charset="0"/>
              <a:cs typeface="Calibri" panose="020F0502020204030204" pitchFamily="34" charset="0"/>
            </a:rPr>
            <a:t>Foster participation and collaboration</a:t>
          </a:r>
          <a:endParaRPr lang="fr-FR" dirty="0">
            <a:solidFill>
              <a:schemeClr val="tx1"/>
            </a:solidFill>
            <a:latin typeface="Calibri" panose="020F0502020204030204" pitchFamily="34" charset="0"/>
            <a:cs typeface="Calibri" panose="020F0502020204030204" pitchFamily="34" charset="0"/>
          </a:endParaRPr>
        </a:p>
      </dgm:t>
    </dgm:pt>
    <dgm:pt modelId="{971D0F70-EE39-4C7E-8794-062185961292}" type="parTrans" cxnId="{5527FA00-AB63-4364-B1D8-1E6F35DE769A}">
      <dgm:prSet/>
      <dgm:spPr/>
      <dgm:t>
        <a:bodyPr/>
        <a:lstStyle/>
        <a:p>
          <a:endParaRPr lang="en-US"/>
        </a:p>
      </dgm:t>
    </dgm:pt>
    <dgm:pt modelId="{2E64B13C-0669-4145-BEF1-C54541395D9C}" type="sibTrans" cxnId="{5527FA00-AB63-4364-B1D8-1E6F35DE769A}">
      <dgm:prSet/>
      <dgm:spPr/>
      <dgm:t>
        <a:bodyPr/>
        <a:lstStyle/>
        <a:p>
          <a:endParaRPr lang="en-US"/>
        </a:p>
      </dgm:t>
    </dgm:pt>
    <dgm:pt modelId="{DADD87FD-820B-4950-B1EA-A1D5FEF22609}">
      <dgm:prSet/>
      <dgm:spPr>
        <a:solidFill>
          <a:srgbClr val="BFE7E6"/>
        </a:solidFill>
        <a:ln>
          <a:noFill/>
        </a:ln>
      </dgm:spPr>
      <dgm:t>
        <a:bodyPr/>
        <a:lstStyle/>
        <a:p>
          <a:pPr algn="l"/>
          <a:r>
            <a:rPr lang="en-CA" dirty="0">
              <a:solidFill>
                <a:schemeClr val="tx1"/>
              </a:solidFill>
              <a:latin typeface="Calibri" panose="020F0502020204030204" pitchFamily="34" charset="0"/>
              <a:cs typeface="Calibri" panose="020F0502020204030204" pitchFamily="34" charset="0"/>
            </a:rPr>
            <a:t>Persuade and influence</a:t>
          </a:r>
        </a:p>
      </dgm:t>
    </dgm:pt>
    <dgm:pt modelId="{B1D87547-4EBA-4D0C-B626-313239FAA281}" type="parTrans" cxnId="{B2426021-95D5-4E67-B68F-7AC99A33B8BA}">
      <dgm:prSet/>
      <dgm:spPr/>
      <dgm:t>
        <a:bodyPr/>
        <a:lstStyle/>
        <a:p>
          <a:endParaRPr lang="en-US"/>
        </a:p>
      </dgm:t>
    </dgm:pt>
    <dgm:pt modelId="{930DEEB3-A0CA-46DA-81D0-8FB8B35F0963}" type="sibTrans" cxnId="{B2426021-95D5-4E67-B68F-7AC99A33B8BA}">
      <dgm:prSet/>
      <dgm:spPr/>
      <dgm:t>
        <a:bodyPr/>
        <a:lstStyle/>
        <a:p>
          <a:endParaRPr lang="en-US"/>
        </a:p>
      </dgm:t>
    </dgm:pt>
    <dgm:pt modelId="{8EB07E9D-9C37-4035-A4FE-C47BF57A17BA}" type="pres">
      <dgm:prSet presAssocID="{AB3330D9-B66C-4618-8F97-2CB708488095}" presName="linearFlow" presStyleCnt="0">
        <dgm:presLayoutVars>
          <dgm:dir/>
          <dgm:resizeHandles val="exact"/>
        </dgm:presLayoutVars>
      </dgm:prSet>
      <dgm:spPr/>
    </dgm:pt>
    <dgm:pt modelId="{AE46934B-9948-4CE9-9698-77A91FED0CDF}" type="pres">
      <dgm:prSet presAssocID="{98884AEE-0B02-40E3-BCFB-BB5DE079CEF0}" presName="composite" presStyleCnt="0"/>
      <dgm:spPr/>
    </dgm:pt>
    <dgm:pt modelId="{DFE16C10-3DBF-483F-A556-DB16E380540E}" type="pres">
      <dgm:prSet presAssocID="{98884AEE-0B02-40E3-BCFB-BB5DE079CEF0}" presName="imgShp" presStyleLbl="fgImgPlace1" presStyleIdx="0" presStyleCnt="4"/>
      <dgm:spPr>
        <a:prstGeom prst="rightArrow">
          <a:avLst/>
        </a:prstGeom>
        <a:solidFill>
          <a:srgbClr val="00A19A"/>
        </a:solidFill>
      </dgm:spPr>
    </dgm:pt>
    <dgm:pt modelId="{6A367BC1-BD86-4355-B4A0-B3C3090F5C20}" type="pres">
      <dgm:prSet presAssocID="{98884AEE-0B02-40E3-BCFB-BB5DE079CEF0}" presName="txShp" presStyleLbl="node1" presStyleIdx="0" presStyleCnt="4">
        <dgm:presLayoutVars>
          <dgm:bulletEnabled val="1"/>
        </dgm:presLayoutVars>
      </dgm:prSet>
      <dgm:spPr/>
    </dgm:pt>
    <dgm:pt modelId="{51539B46-8293-4DE7-B8C2-B8AC58D1E9BF}" type="pres">
      <dgm:prSet presAssocID="{DFB83E81-8697-42D1-955B-DA0A3D9AED7F}" presName="spacing" presStyleCnt="0"/>
      <dgm:spPr/>
    </dgm:pt>
    <dgm:pt modelId="{8DE63753-5E42-4188-BDB1-F72FC5EC1BBC}" type="pres">
      <dgm:prSet presAssocID="{7D12DE16-CFCA-4DB4-90BA-96F3C03F102B}" presName="composite" presStyleCnt="0"/>
      <dgm:spPr/>
    </dgm:pt>
    <dgm:pt modelId="{969D2E6A-7FEA-4A6C-95A4-945FADCFEA56}" type="pres">
      <dgm:prSet presAssocID="{7D12DE16-CFCA-4DB4-90BA-96F3C03F102B}" presName="imgShp" presStyleLbl="fgImgPlace1" presStyleIdx="1" presStyleCnt="4"/>
      <dgm:spPr>
        <a:prstGeom prst="rightArrow">
          <a:avLst/>
        </a:prstGeom>
        <a:solidFill>
          <a:srgbClr val="00A19A"/>
        </a:solidFill>
      </dgm:spPr>
    </dgm:pt>
    <dgm:pt modelId="{71081BCB-58DF-4A5E-A597-26B162522B78}" type="pres">
      <dgm:prSet presAssocID="{7D12DE16-CFCA-4DB4-90BA-96F3C03F102B}" presName="txShp" presStyleLbl="node1" presStyleIdx="1" presStyleCnt="4">
        <dgm:presLayoutVars>
          <dgm:bulletEnabled val="1"/>
        </dgm:presLayoutVars>
      </dgm:prSet>
      <dgm:spPr/>
    </dgm:pt>
    <dgm:pt modelId="{480A4C2D-57D3-44CF-A82C-AFC619DE3272}" type="pres">
      <dgm:prSet presAssocID="{0DE0BB41-2AB0-45D3-B732-2C44757123CB}" presName="spacing" presStyleCnt="0"/>
      <dgm:spPr/>
    </dgm:pt>
    <dgm:pt modelId="{EFD23D34-E7D8-48B5-9508-02D134E98B46}" type="pres">
      <dgm:prSet presAssocID="{044F6E24-BFEC-4F26-94C3-A35E4837F684}" presName="composite" presStyleCnt="0"/>
      <dgm:spPr/>
    </dgm:pt>
    <dgm:pt modelId="{6107894F-26BF-4DCC-B684-4B0F5FAEAEF7}" type="pres">
      <dgm:prSet presAssocID="{044F6E24-BFEC-4F26-94C3-A35E4837F684}" presName="imgShp" presStyleLbl="fgImgPlace1" presStyleIdx="2" presStyleCnt="4"/>
      <dgm:spPr>
        <a:prstGeom prst="rightArrow">
          <a:avLst/>
        </a:prstGeom>
        <a:solidFill>
          <a:srgbClr val="00A19A"/>
        </a:solidFill>
      </dgm:spPr>
    </dgm:pt>
    <dgm:pt modelId="{A44790BB-1BFD-41E7-B408-73B83EB4CF7A}" type="pres">
      <dgm:prSet presAssocID="{044F6E24-BFEC-4F26-94C3-A35E4837F684}" presName="txShp" presStyleLbl="node1" presStyleIdx="2" presStyleCnt="4">
        <dgm:presLayoutVars>
          <dgm:bulletEnabled val="1"/>
        </dgm:presLayoutVars>
      </dgm:prSet>
      <dgm:spPr/>
    </dgm:pt>
    <dgm:pt modelId="{B272DEE5-786C-4651-9E98-48CB0847419F}" type="pres">
      <dgm:prSet presAssocID="{2E64B13C-0669-4145-BEF1-C54541395D9C}" presName="spacing" presStyleCnt="0"/>
      <dgm:spPr/>
    </dgm:pt>
    <dgm:pt modelId="{A9DC1DB4-73A6-429F-8084-417F6F43D75B}" type="pres">
      <dgm:prSet presAssocID="{DADD87FD-820B-4950-B1EA-A1D5FEF22609}" presName="composite" presStyleCnt="0"/>
      <dgm:spPr/>
    </dgm:pt>
    <dgm:pt modelId="{9375329B-79E8-4B1D-9773-B1128903634D}" type="pres">
      <dgm:prSet presAssocID="{DADD87FD-820B-4950-B1EA-A1D5FEF22609}" presName="imgShp" presStyleLbl="fgImgPlace1" presStyleIdx="3" presStyleCnt="4"/>
      <dgm:spPr>
        <a:prstGeom prst="rightArrow">
          <a:avLst/>
        </a:prstGeom>
        <a:solidFill>
          <a:srgbClr val="00A19A"/>
        </a:solidFill>
      </dgm:spPr>
    </dgm:pt>
    <dgm:pt modelId="{E72E7FD1-C033-4E08-BF0A-991F4F52F65B}" type="pres">
      <dgm:prSet presAssocID="{DADD87FD-820B-4950-B1EA-A1D5FEF22609}" presName="txShp" presStyleLbl="node1" presStyleIdx="3" presStyleCnt="4">
        <dgm:presLayoutVars>
          <dgm:bulletEnabled val="1"/>
        </dgm:presLayoutVars>
      </dgm:prSet>
      <dgm:spPr/>
    </dgm:pt>
  </dgm:ptLst>
  <dgm:cxnLst>
    <dgm:cxn modelId="{5527FA00-AB63-4364-B1D8-1E6F35DE769A}" srcId="{AB3330D9-B66C-4618-8F97-2CB708488095}" destId="{044F6E24-BFEC-4F26-94C3-A35E4837F684}" srcOrd="2" destOrd="0" parTransId="{971D0F70-EE39-4C7E-8794-062185961292}" sibTransId="{2E64B13C-0669-4145-BEF1-C54541395D9C}"/>
    <dgm:cxn modelId="{B2426021-95D5-4E67-B68F-7AC99A33B8BA}" srcId="{AB3330D9-B66C-4618-8F97-2CB708488095}" destId="{DADD87FD-820B-4950-B1EA-A1D5FEF22609}" srcOrd="3" destOrd="0" parTransId="{B1D87547-4EBA-4D0C-B626-313239FAA281}" sibTransId="{930DEEB3-A0CA-46DA-81D0-8FB8B35F0963}"/>
    <dgm:cxn modelId="{DF575A41-D365-4471-B86C-96361DB77400}" type="presOf" srcId="{AB3330D9-B66C-4618-8F97-2CB708488095}" destId="{8EB07E9D-9C37-4035-A4FE-C47BF57A17BA}" srcOrd="0" destOrd="0" presId="urn:microsoft.com/office/officeart/2005/8/layout/vList3"/>
    <dgm:cxn modelId="{0F3A956D-3707-493F-BD50-3D5D3287EACE}" type="presOf" srcId="{044F6E24-BFEC-4F26-94C3-A35E4837F684}" destId="{A44790BB-1BFD-41E7-B408-73B83EB4CF7A}" srcOrd="0" destOrd="0" presId="urn:microsoft.com/office/officeart/2005/8/layout/vList3"/>
    <dgm:cxn modelId="{40CBBA97-E1D6-42CB-8CF6-9B2C7F96F21E}" type="presOf" srcId="{DADD87FD-820B-4950-B1EA-A1D5FEF22609}" destId="{E72E7FD1-C033-4E08-BF0A-991F4F52F65B}" srcOrd="0" destOrd="0" presId="urn:microsoft.com/office/officeart/2005/8/layout/vList3"/>
    <dgm:cxn modelId="{62819CCC-EFDF-49AA-9A55-97F59693D670}" srcId="{AB3330D9-B66C-4618-8F97-2CB708488095}" destId="{98884AEE-0B02-40E3-BCFB-BB5DE079CEF0}" srcOrd="0" destOrd="0" parTransId="{ABD80AB1-4F3E-4829-A61F-5B037DAF39FF}" sibTransId="{DFB83E81-8697-42D1-955B-DA0A3D9AED7F}"/>
    <dgm:cxn modelId="{8F3858D2-63F8-4F00-8311-576D26E926E5}" type="presOf" srcId="{7D12DE16-CFCA-4DB4-90BA-96F3C03F102B}" destId="{71081BCB-58DF-4A5E-A597-26B162522B78}" srcOrd="0" destOrd="0" presId="urn:microsoft.com/office/officeart/2005/8/layout/vList3"/>
    <dgm:cxn modelId="{190CACE0-D5BA-48EE-9281-B2A435E8036C}" srcId="{AB3330D9-B66C-4618-8F97-2CB708488095}" destId="{7D12DE16-CFCA-4DB4-90BA-96F3C03F102B}" srcOrd="1" destOrd="0" parTransId="{FD46176B-2744-440A-B17F-FAE8A184636D}" sibTransId="{0DE0BB41-2AB0-45D3-B732-2C44757123CB}"/>
    <dgm:cxn modelId="{936E98E9-8746-4C7A-8415-9FDD1EC2C2A9}" type="presOf" srcId="{98884AEE-0B02-40E3-BCFB-BB5DE079CEF0}" destId="{6A367BC1-BD86-4355-B4A0-B3C3090F5C20}" srcOrd="0" destOrd="0" presId="urn:microsoft.com/office/officeart/2005/8/layout/vList3"/>
    <dgm:cxn modelId="{7B46CE6D-750D-41C1-B35D-3397B0D66023}" type="presParOf" srcId="{8EB07E9D-9C37-4035-A4FE-C47BF57A17BA}" destId="{AE46934B-9948-4CE9-9698-77A91FED0CDF}" srcOrd="0" destOrd="0" presId="urn:microsoft.com/office/officeart/2005/8/layout/vList3"/>
    <dgm:cxn modelId="{47BB4DC0-0A43-4CDC-B082-674918BFD867}" type="presParOf" srcId="{AE46934B-9948-4CE9-9698-77A91FED0CDF}" destId="{DFE16C10-3DBF-483F-A556-DB16E380540E}" srcOrd="0" destOrd="0" presId="urn:microsoft.com/office/officeart/2005/8/layout/vList3"/>
    <dgm:cxn modelId="{72785E38-6356-4266-95B3-8AF547D7F6BE}" type="presParOf" srcId="{AE46934B-9948-4CE9-9698-77A91FED0CDF}" destId="{6A367BC1-BD86-4355-B4A0-B3C3090F5C20}" srcOrd="1" destOrd="0" presId="urn:microsoft.com/office/officeart/2005/8/layout/vList3"/>
    <dgm:cxn modelId="{0FD49390-8DDD-4FB1-A86F-DDB5F7EB6CAC}" type="presParOf" srcId="{8EB07E9D-9C37-4035-A4FE-C47BF57A17BA}" destId="{51539B46-8293-4DE7-B8C2-B8AC58D1E9BF}" srcOrd="1" destOrd="0" presId="urn:microsoft.com/office/officeart/2005/8/layout/vList3"/>
    <dgm:cxn modelId="{F2753798-C8ED-4BB5-9809-605D550ED9A9}" type="presParOf" srcId="{8EB07E9D-9C37-4035-A4FE-C47BF57A17BA}" destId="{8DE63753-5E42-4188-BDB1-F72FC5EC1BBC}" srcOrd="2" destOrd="0" presId="urn:microsoft.com/office/officeart/2005/8/layout/vList3"/>
    <dgm:cxn modelId="{64361F30-8764-4146-AB19-1F7066F0E4EE}" type="presParOf" srcId="{8DE63753-5E42-4188-BDB1-F72FC5EC1BBC}" destId="{969D2E6A-7FEA-4A6C-95A4-945FADCFEA56}" srcOrd="0" destOrd="0" presId="urn:microsoft.com/office/officeart/2005/8/layout/vList3"/>
    <dgm:cxn modelId="{42E6F7EB-97FE-48EF-84DC-1339E777A548}" type="presParOf" srcId="{8DE63753-5E42-4188-BDB1-F72FC5EC1BBC}" destId="{71081BCB-58DF-4A5E-A597-26B162522B78}" srcOrd="1" destOrd="0" presId="urn:microsoft.com/office/officeart/2005/8/layout/vList3"/>
    <dgm:cxn modelId="{3FA4AC66-ED97-4A30-9049-DCEC5D7D57FF}" type="presParOf" srcId="{8EB07E9D-9C37-4035-A4FE-C47BF57A17BA}" destId="{480A4C2D-57D3-44CF-A82C-AFC619DE3272}" srcOrd="3" destOrd="0" presId="urn:microsoft.com/office/officeart/2005/8/layout/vList3"/>
    <dgm:cxn modelId="{23387480-9215-498D-830D-13B1860AC145}" type="presParOf" srcId="{8EB07E9D-9C37-4035-A4FE-C47BF57A17BA}" destId="{EFD23D34-E7D8-48B5-9508-02D134E98B46}" srcOrd="4" destOrd="0" presId="urn:microsoft.com/office/officeart/2005/8/layout/vList3"/>
    <dgm:cxn modelId="{66CCA4A2-5B46-446E-8015-EEBCE9C883FB}" type="presParOf" srcId="{EFD23D34-E7D8-48B5-9508-02D134E98B46}" destId="{6107894F-26BF-4DCC-B684-4B0F5FAEAEF7}" srcOrd="0" destOrd="0" presId="urn:microsoft.com/office/officeart/2005/8/layout/vList3"/>
    <dgm:cxn modelId="{D791F505-F532-4A84-B3C9-72E30618B91B}" type="presParOf" srcId="{EFD23D34-E7D8-48B5-9508-02D134E98B46}" destId="{A44790BB-1BFD-41E7-B408-73B83EB4CF7A}" srcOrd="1" destOrd="0" presId="urn:microsoft.com/office/officeart/2005/8/layout/vList3"/>
    <dgm:cxn modelId="{6E6DE856-E81A-47E0-A5F3-25FDEE6C4F4C}" type="presParOf" srcId="{8EB07E9D-9C37-4035-A4FE-C47BF57A17BA}" destId="{B272DEE5-786C-4651-9E98-48CB0847419F}" srcOrd="5" destOrd="0" presId="urn:microsoft.com/office/officeart/2005/8/layout/vList3"/>
    <dgm:cxn modelId="{9B03698A-A7B7-4CFA-BA8B-B735430F7278}" type="presParOf" srcId="{8EB07E9D-9C37-4035-A4FE-C47BF57A17BA}" destId="{A9DC1DB4-73A6-429F-8084-417F6F43D75B}" srcOrd="6" destOrd="0" presId="urn:microsoft.com/office/officeart/2005/8/layout/vList3"/>
    <dgm:cxn modelId="{C9A790A5-FBCA-41DD-82FB-C9308F44DFB2}" type="presParOf" srcId="{A9DC1DB4-73A6-429F-8084-417F6F43D75B}" destId="{9375329B-79E8-4B1D-9773-B1128903634D}" srcOrd="0" destOrd="0" presId="urn:microsoft.com/office/officeart/2005/8/layout/vList3"/>
    <dgm:cxn modelId="{DC157ECE-CF4E-4E7C-8C79-6E379E27980D}" type="presParOf" srcId="{A9DC1DB4-73A6-429F-8084-417F6F43D75B}" destId="{E72E7FD1-C033-4E08-BF0A-991F4F52F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DFA2D-F8FA-4EE5-A651-1501A6304224}" type="doc">
      <dgm:prSet loTypeId="urn:microsoft.com/office/officeart/2005/8/layout/cycle8" loCatId="cycle" qsTypeId="urn:microsoft.com/office/officeart/2005/8/quickstyle/simple1" qsCatId="simple" csTypeId="urn:microsoft.com/office/officeart/2005/8/colors/accent1_2" csCatId="accent1" phldr="1"/>
      <dgm:spPr/>
    </dgm:pt>
    <dgm:pt modelId="{01D544D0-820B-4945-8CE1-5080FA121094}">
      <dgm:prSet phldrT="[Text]" custT="1"/>
      <dgm:spPr>
        <a:xfrm>
          <a:off x="1852100" y="335415"/>
          <a:ext cx="4551680" cy="4551680"/>
        </a:xfrm>
        <a:prstGeom prst="pie">
          <a:avLst>
            <a:gd name="adj1" fmla="val 16200000"/>
            <a:gd name="adj2" fmla="val 2052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gm:spPr>
      <dgm:t>
        <a:bodyPr lIns="0" tIns="0" rIns="0" bIns="0"/>
        <a:lstStyle/>
        <a:p>
          <a:r>
            <a:rPr lang="en-US" sz="1800" b="0" dirty="0">
              <a:solidFill>
                <a:schemeClr val="bg1">
                  <a:lumMod val="50000"/>
                </a:schemeClr>
              </a:solidFill>
              <a:latin typeface="Calibri" panose="020F0502020204030204"/>
              <a:ea typeface="+mn-ea"/>
              <a:cs typeface="+mn-cs"/>
            </a:rPr>
            <a:t>Estimating</a:t>
          </a:r>
        </a:p>
      </dgm:t>
    </dgm:pt>
    <dgm:pt modelId="{F13342F7-E799-447C-A78D-B7468B442E71}" type="parTrans" cxnId="{E2F0E7B8-CDD8-489A-842B-95EE0B16E066}">
      <dgm:prSet/>
      <dgm:spPr/>
      <dgm:t>
        <a:bodyPr/>
        <a:lstStyle/>
        <a:p>
          <a:endParaRPr lang="en-US" b="0"/>
        </a:p>
      </dgm:t>
    </dgm:pt>
    <dgm:pt modelId="{E8789391-05F8-440A-89D7-5E2E2715F2FB}" type="sibTrans" cxnId="{E2F0E7B8-CDD8-489A-842B-95EE0B16E066}">
      <dgm:prSet/>
      <dgm:spPr/>
      <dgm:t>
        <a:bodyPr/>
        <a:lstStyle/>
        <a:p>
          <a:endParaRPr lang="en-US" b="0"/>
        </a:p>
      </dgm:t>
    </dgm:pt>
    <dgm:pt modelId="{788C33AE-853F-487D-819D-AA124E23C354}">
      <dgm:prSet phldrT="[Text]" custT="1"/>
      <dgm:spPr>
        <a:xfrm>
          <a:off x="1891114" y="456793"/>
          <a:ext cx="4551680" cy="4551680"/>
        </a:xfrm>
        <a:prstGeom prst="pie">
          <a:avLst>
            <a:gd name="adj1" fmla="val 20520000"/>
            <a:gd name="adj2" fmla="val 324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gm:spPr>
      <dgm:t>
        <a:bodyPr lIns="0" tIns="0" rIns="0" bIns="0"/>
        <a:lstStyle/>
        <a:p>
          <a:r>
            <a:rPr lang="en-US" sz="1800" b="0" dirty="0">
              <a:solidFill>
                <a:schemeClr val="bg1">
                  <a:lumMod val="50000"/>
                </a:schemeClr>
              </a:solidFill>
              <a:latin typeface="Calibri" panose="020F0502020204030204"/>
              <a:ea typeface="+mn-ea"/>
              <a:cs typeface="+mn-cs"/>
            </a:rPr>
            <a:t>Planning</a:t>
          </a:r>
        </a:p>
      </dgm:t>
    </dgm:pt>
    <dgm:pt modelId="{93F5B8E8-03C1-4407-A357-1752BD988408}" type="parTrans" cxnId="{E7C6B0E9-DFCD-4F66-B074-71EBB4AA734D}">
      <dgm:prSet/>
      <dgm:spPr/>
      <dgm:t>
        <a:bodyPr/>
        <a:lstStyle/>
        <a:p>
          <a:endParaRPr lang="en-US" b="0"/>
        </a:p>
      </dgm:t>
    </dgm:pt>
    <dgm:pt modelId="{7B6E4213-3F3D-4839-BF54-ED813DB57D95}" type="sibTrans" cxnId="{E7C6B0E9-DFCD-4F66-B074-71EBB4AA734D}">
      <dgm:prSet/>
      <dgm:spPr/>
      <dgm:t>
        <a:bodyPr/>
        <a:lstStyle/>
        <a:p>
          <a:endParaRPr lang="en-US" b="0"/>
        </a:p>
      </dgm:t>
    </dgm:pt>
    <dgm:pt modelId="{AE9DB9D7-0F6C-4CCE-97A1-4306013EAE4B}">
      <dgm:prSet phldrT="[Text]" custT="1"/>
      <dgm:spPr>
        <a:xfrm>
          <a:off x="1788159" y="531571"/>
          <a:ext cx="4551680" cy="4551680"/>
        </a:xfrm>
        <a:prstGeom prst="pie">
          <a:avLst>
            <a:gd name="adj1" fmla="val 3240000"/>
            <a:gd name="adj2" fmla="val 756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gm:spPr>
      <dgm:t>
        <a:bodyPr lIns="0" tIns="0" rIns="0" bIns="0"/>
        <a:lstStyle/>
        <a:p>
          <a:r>
            <a:rPr lang="en-US" sz="1800" b="0">
              <a:solidFill>
                <a:schemeClr val="bg1">
                  <a:lumMod val="50000"/>
                </a:schemeClr>
              </a:solidFill>
              <a:latin typeface="Calibri" panose="020F0502020204030204"/>
              <a:ea typeface="+mn-ea"/>
              <a:cs typeface="+mn-cs"/>
            </a:rPr>
            <a:t>Tracking</a:t>
          </a:r>
          <a:endParaRPr lang="en-US" sz="1800" b="0" dirty="0">
            <a:solidFill>
              <a:schemeClr val="bg1">
                <a:lumMod val="50000"/>
              </a:schemeClr>
            </a:solidFill>
            <a:latin typeface="Calibri" panose="020F0502020204030204"/>
            <a:ea typeface="+mn-ea"/>
            <a:cs typeface="+mn-cs"/>
          </a:endParaRPr>
        </a:p>
      </dgm:t>
    </dgm:pt>
    <dgm:pt modelId="{D64A6D9B-B8C0-4616-946D-989E130903B8}" type="parTrans" cxnId="{A1380ACD-5BCA-45DF-B833-E63FE8B7EA61}">
      <dgm:prSet/>
      <dgm:spPr/>
      <dgm:t>
        <a:bodyPr/>
        <a:lstStyle/>
        <a:p>
          <a:endParaRPr lang="en-US" b="0"/>
        </a:p>
      </dgm:t>
    </dgm:pt>
    <dgm:pt modelId="{1288F5C1-242F-457F-BA4C-A7B0E4353872}" type="sibTrans" cxnId="{A1380ACD-5BCA-45DF-B833-E63FE8B7EA61}">
      <dgm:prSet/>
      <dgm:spPr/>
      <dgm:t>
        <a:bodyPr/>
        <a:lstStyle/>
        <a:p>
          <a:endParaRPr lang="en-US" b="0"/>
        </a:p>
      </dgm:t>
    </dgm:pt>
    <dgm:pt modelId="{80D225AE-68BE-4F2C-8201-5B2EB5DDACC6}">
      <dgm:prSet phldrT="[Text]" custT="1"/>
      <dgm:spPr>
        <a:xfrm>
          <a:off x="1685205" y="456793"/>
          <a:ext cx="4551680" cy="4551680"/>
        </a:xfrm>
        <a:prstGeom prst="pie">
          <a:avLst>
            <a:gd name="adj1" fmla="val 7560000"/>
            <a:gd name="adj2" fmla="val 1188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gm:spPr>
      <dgm:t>
        <a:bodyPr lIns="0" tIns="0" rIns="0" bIns="0"/>
        <a:lstStyle/>
        <a:p>
          <a:r>
            <a:rPr lang="en-US" sz="1800" b="0" dirty="0">
              <a:solidFill>
                <a:schemeClr val="bg1">
                  <a:lumMod val="50000"/>
                </a:schemeClr>
              </a:solidFill>
              <a:latin typeface="Calibri" panose="020F0502020204030204"/>
              <a:ea typeface="+mn-ea"/>
              <a:cs typeface="+mn-cs"/>
            </a:rPr>
            <a:t>Evaluating</a:t>
          </a:r>
        </a:p>
      </dgm:t>
    </dgm:pt>
    <dgm:pt modelId="{8CC3800D-9BAA-4D30-B576-8C24EF68699C}" type="parTrans" cxnId="{11FC43BE-0CE8-4B81-8B43-4DFE2006E66E}">
      <dgm:prSet/>
      <dgm:spPr/>
      <dgm:t>
        <a:bodyPr/>
        <a:lstStyle/>
        <a:p>
          <a:endParaRPr lang="en-US" b="0"/>
        </a:p>
      </dgm:t>
    </dgm:pt>
    <dgm:pt modelId="{721A9CD6-D262-4E87-B593-6BB43A9CD45A}" type="sibTrans" cxnId="{11FC43BE-0CE8-4B81-8B43-4DFE2006E66E}">
      <dgm:prSet/>
      <dgm:spPr/>
      <dgm:t>
        <a:bodyPr/>
        <a:lstStyle/>
        <a:p>
          <a:endParaRPr lang="en-US" b="0"/>
        </a:p>
      </dgm:t>
    </dgm:pt>
    <dgm:pt modelId="{D2A527B8-C900-4FFB-852B-1F185B1358F7}">
      <dgm:prSet phldrT="[Text]" custT="1"/>
      <dgm:spPr>
        <a:xfrm>
          <a:off x="1724219" y="335415"/>
          <a:ext cx="4551680" cy="4551680"/>
        </a:xfrm>
        <a:prstGeom prst="pie">
          <a:avLst>
            <a:gd name="adj1" fmla="val 11880000"/>
            <a:gd name="adj2" fmla="val 1620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gm:spPr>
      <dgm:t>
        <a:bodyPr lIns="0" tIns="0" rIns="0" bIns="0"/>
        <a:lstStyle/>
        <a:p>
          <a:r>
            <a:rPr lang="en-US" sz="1800" b="0" dirty="0">
              <a:solidFill>
                <a:schemeClr val="bg1">
                  <a:lumMod val="50000"/>
                </a:schemeClr>
              </a:solidFill>
              <a:latin typeface="Calibri" panose="020F0502020204030204"/>
              <a:ea typeface="+mn-ea"/>
              <a:cs typeface="+mn-cs"/>
            </a:rPr>
            <a:t>Reporting</a:t>
          </a:r>
        </a:p>
      </dgm:t>
    </dgm:pt>
    <dgm:pt modelId="{7232BA65-5BB4-4121-9CB2-CA92E0C2E7BA}" type="parTrans" cxnId="{CCD74174-F813-44BC-B38D-87867F20FFC5}">
      <dgm:prSet/>
      <dgm:spPr/>
      <dgm:t>
        <a:bodyPr/>
        <a:lstStyle/>
        <a:p>
          <a:endParaRPr lang="en-US" b="0"/>
        </a:p>
      </dgm:t>
    </dgm:pt>
    <dgm:pt modelId="{5F0C11AE-B5CC-4D2F-81B5-05AFAA77A4C2}" type="sibTrans" cxnId="{CCD74174-F813-44BC-B38D-87867F20FFC5}">
      <dgm:prSet/>
      <dgm:spPr/>
      <dgm:t>
        <a:bodyPr/>
        <a:lstStyle/>
        <a:p>
          <a:endParaRPr lang="en-US" b="0"/>
        </a:p>
      </dgm:t>
    </dgm:pt>
    <dgm:pt modelId="{9BD812D7-C4D0-4266-A1BC-9BE6DD27102C}" type="pres">
      <dgm:prSet presAssocID="{323DFA2D-F8FA-4EE5-A651-1501A6304224}" presName="compositeShape" presStyleCnt="0">
        <dgm:presLayoutVars>
          <dgm:chMax val="7"/>
          <dgm:dir/>
          <dgm:resizeHandles val="exact"/>
        </dgm:presLayoutVars>
      </dgm:prSet>
      <dgm:spPr/>
    </dgm:pt>
    <dgm:pt modelId="{F89D5105-C092-40E6-8152-D2EDFE7E2ADE}" type="pres">
      <dgm:prSet presAssocID="{323DFA2D-F8FA-4EE5-A651-1501A6304224}" presName="wedge1" presStyleLbl="node1" presStyleIdx="0" presStyleCnt="5" custLinFactNeighborX="-718"/>
      <dgm:spPr/>
    </dgm:pt>
    <dgm:pt modelId="{DE126525-3FDA-4483-9D1F-0301816DB6A3}" type="pres">
      <dgm:prSet presAssocID="{323DFA2D-F8FA-4EE5-A651-1501A6304224}" presName="dummy1a" presStyleCnt="0"/>
      <dgm:spPr/>
    </dgm:pt>
    <dgm:pt modelId="{E9C5D9CE-9C2C-4685-A92A-D23CDD4868F8}" type="pres">
      <dgm:prSet presAssocID="{323DFA2D-F8FA-4EE5-A651-1501A6304224}" presName="dummy1b" presStyleCnt="0"/>
      <dgm:spPr/>
    </dgm:pt>
    <dgm:pt modelId="{E7671BF6-44BB-43F3-A440-E9EC64BB4263}" type="pres">
      <dgm:prSet presAssocID="{323DFA2D-F8FA-4EE5-A651-1501A6304224}" presName="wedge1Tx" presStyleLbl="node1" presStyleIdx="0" presStyleCnt="5">
        <dgm:presLayoutVars>
          <dgm:chMax val="0"/>
          <dgm:chPref val="0"/>
          <dgm:bulletEnabled val="1"/>
        </dgm:presLayoutVars>
      </dgm:prSet>
      <dgm:spPr/>
    </dgm:pt>
    <dgm:pt modelId="{AD70C017-2AB9-4656-9DF7-B15C5454E0E3}" type="pres">
      <dgm:prSet presAssocID="{323DFA2D-F8FA-4EE5-A651-1501A6304224}" presName="wedge2" presStyleLbl="node1" presStyleIdx="1" presStyleCnt="5"/>
      <dgm:spPr/>
    </dgm:pt>
    <dgm:pt modelId="{CE659988-3AAE-4F80-B3A1-0DEA4DF8244E}" type="pres">
      <dgm:prSet presAssocID="{323DFA2D-F8FA-4EE5-A651-1501A6304224}" presName="dummy2a" presStyleCnt="0"/>
      <dgm:spPr/>
    </dgm:pt>
    <dgm:pt modelId="{4884666B-46FE-4A99-8DC4-78D050B30208}" type="pres">
      <dgm:prSet presAssocID="{323DFA2D-F8FA-4EE5-A651-1501A6304224}" presName="dummy2b" presStyleCnt="0"/>
      <dgm:spPr/>
    </dgm:pt>
    <dgm:pt modelId="{23500E0D-F923-44A7-80BD-766E8BA67B21}" type="pres">
      <dgm:prSet presAssocID="{323DFA2D-F8FA-4EE5-A651-1501A6304224}" presName="wedge2Tx" presStyleLbl="node1" presStyleIdx="1" presStyleCnt="5">
        <dgm:presLayoutVars>
          <dgm:chMax val="0"/>
          <dgm:chPref val="0"/>
          <dgm:bulletEnabled val="1"/>
        </dgm:presLayoutVars>
      </dgm:prSet>
      <dgm:spPr/>
    </dgm:pt>
    <dgm:pt modelId="{560061B2-D9A0-4110-9FE0-448984A40F18}" type="pres">
      <dgm:prSet presAssocID="{323DFA2D-F8FA-4EE5-A651-1501A6304224}" presName="wedge3" presStyleLbl="node1" presStyleIdx="2" presStyleCnt="5"/>
      <dgm:spPr/>
    </dgm:pt>
    <dgm:pt modelId="{C9360E0D-E24D-45F4-9168-AF4342B787F9}" type="pres">
      <dgm:prSet presAssocID="{323DFA2D-F8FA-4EE5-A651-1501A6304224}" presName="dummy3a" presStyleCnt="0"/>
      <dgm:spPr/>
    </dgm:pt>
    <dgm:pt modelId="{3F754840-4AB1-4A0A-9804-FD5F27A7988C}" type="pres">
      <dgm:prSet presAssocID="{323DFA2D-F8FA-4EE5-A651-1501A6304224}" presName="dummy3b" presStyleCnt="0"/>
      <dgm:spPr/>
    </dgm:pt>
    <dgm:pt modelId="{A8CEBED5-D9DA-4F35-829E-D5F2C9D9D363}" type="pres">
      <dgm:prSet presAssocID="{323DFA2D-F8FA-4EE5-A651-1501A6304224}" presName="wedge3Tx" presStyleLbl="node1" presStyleIdx="2" presStyleCnt="5">
        <dgm:presLayoutVars>
          <dgm:chMax val="0"/>
          <dgm:chPref val="0"/>
          <dgm:bulletEnabled val="1"/>
        </dgm:presLayoutVars>
      </dgm:prSet>
      <dgm:spPr/>
    </dgm:pt>
    <dgm:pt modelId="{B80893E8-0C95-4CFE-9E7A-D848F03D2E48}" type="pres">
      <dgm:prSet presAssocID="{323DFA2D-F8FA-4EE5-A651-1501A6304224}" presName="wedge4" presStyleLbl="node1" presStyleIdx="3" presStyleCnt="5"/>
      <dgm:spPr/>
    </dgm:pt>
    <dgm:pt modelId="{F617E122-3934-4612-9EDA-D393BD2E05A7}" type="pres">
      <dgm:prSet presAssocID="{323DFA2D-F8FA-4EE5-A651-1501A6304224}" presName="dummy4a" presStyleCnt="0"/>
      <dgm:spPr/>
    </dgm:pt>
    <dgm:pt modelId="{13C5635A-B370-4C01-9D12-F32CE33C2078}" type="pres">
      <dgm:prSet presAssocID="{323DFA2D-F8FA-4EE5-A651-1501A6304224}" presName="dummy4b" presStyleCnt="0"/>
      <dgm:spPr/>
    </dgm:pt>
    <dgm:pt modelId="{923B280E-8D59-4119-9059-9F9526AFCF23}" type="pres">
      <dgm:prSet presAssocID="{323DFA2D-F8FA-4EE5-A651-1501A6304224}" presName="wedge4Tx" presStyleLbl="node1" presStyleIdx="3" presStyleCnt="5">
        <dgm:presLayoutVars>
          <dgm:chMax val="0"/>
          <dgm:chPref val="0"/>
          <dgm:bulletEnabled val="1"/>
        </dgm:presLayoutVars>
      </dgm:prSet>
      <dgm:spPr/>
    </dgm:pt>
    <dgm:pt modelId="{05E5069E-453B-48C3-84FF-D56C5CA19280}" type="pres">
      <dgm:prSet presAssocID="{323DFA2D-F8FA-4EE5-A651-1501A6304224}" presName="wedge5" presStyleLbl="node1" presStyleIdx="4" presStyleCnt="5"/>
      <dgm:spPr/>
    </dgm:pt>
    <dgm:pt modelId="{15DA7F74-836A-4B7B-A84C-26C5D7D2B0EF}" type="pres">
      <dgm:prSet presAssocID="{323DFA2D-F8FA-4EE5-A651-1501A6304224}" presName="dummy5a" presStyleCnt="0"/>
      <dgm:spPr/>
    </dgm:pt>
    <dgm:pt modelId="{AB1F6421-8104-425E-A548-2B3D7B111EE3}" type="pres">
      <dgm:prSet presAssocID="{323DFA2D-F8FA-4EE5-A651-1501A6304224}" presName="dummy5b" presStyleCnt="0"/>
      <dgm:spPr/>
    </dgm:pt>
    <dgm:pt modelId="{74CE082F-0402-4AF5-8F70-CA996CD59079}" type="pres">
      <dgm:prSet presAssocID="{323DFA2D-F8FA-4EE5-A651-1501A6304224}" presName="wedge5Tx" presStyleLbl="node1" presStyleIdx="4" presStyleCnt="5">
        <dgm:presLayoutVars>
          <dgm:chMax val="0"/>
          <dgm:chPref val="0"/>
          <dgm:bulletEnabled val="1"/>
        </dgm:presLayoutVars>
      </dgm:prSet>
      <dgm:spPr/>
    </dgm:pt>
    <dgm:pt modelId="{6673FA42-119C-4957-AAAB-3F4EE7E23073}" type="pres">
      <dgm:prSet presAssocID="{E8789391-05F8-440A-89D7-5E2E2715F2FB}" presName="arrowWedge1" presStyleLbl="fgSibTrans2D1" presStyleIdx="0" presStyleCnt="5"/>
      <dgm:spPr>
        <a:xfrm>
          <a:off x="1570115" y="53644"/>
          <a:ext cx="5115221" cy="5115221"/>
        </a:xfrm>
        <a:prstGeom prst="circularArrow">
          <a:avLst>
            <a:gd name="adj1" fmla="val 5085"/>
            <a:gd name="adj2" fmla="val 327528"/>
            <a:gd name="adj3" fmla="val 20192361"/>
            <a:gd name="adj4" fmla="val 16200324"/>
            <a:gd name="adj5" fmla="val 5932"/>
          </a:avLst>
        </a:prstGeom>
        <a:solidFill>
          <a:schemeClr val="bg2">
            <a:lumMod val="75000"/>
          </a:schemeClr>
        </a:solidFill>
        <a:ln>
          <a:noFill/>
        </a:ln>
        <a:effectLst/>
      </dgm:spPr>
    </dgm:pt>
    <dgm:pt modelId="{962CF9BF-1307-4608-8EF9-81DB151A2624}" type="pres">
      <dgm:prSet presAssocID="{7B6E4213-3F3D-4839-BF54-ED813DB57D95}" presName="arrowWedge2" presStyleLbl="fgSibTrans2D1" presStyleIdx="1" presStyleCnt="5"/>
      <dgm:spPr>
        <a:xfrm>
          <a:off x="1609658" y="174982"/>
          <a:ext cx="5115221" cy="5115221"/>
        </a:xfrm>
        <a:prstGeom prst="circularArrow">
          <a:avLst>
            <a:gd name="adj1" fmla="val 5085"/>
            <a:gd name="adj2" fmla="val 327528"/>
            <a:gd name="adj3" fmla="val 2912753"/>
            <a:gd name="adj4" fmla="val 20519953"/>
            <a:gd name="adj5" fmla="val 5932"/>
          </a:avLst>
        </a:prstGeom>
        <a:solidFill>
          <a:schemeClr val="bg2">
            <a:lumMod val="75000"/>
          </a:schemeClr>
        </a:solidFill>
        <a:ln>
          <a:noFill/>
        </a:ln>
        <a:effectLst/>
      </dgm:spPr>
    </dgm:pt>
    <dgm:pt modelId="{01D09BB3-673F-427F-BF8F-5B7AE5C77C5A}" type="pres">
      <dgm:prSet presAssocID="{1288F5C1-242F-457F-BA4C-A7B0E4353872}" presName="arrowWedge3" presStyleLbl="fgSibTrans2D1" presStyleIdx="2" presStyleCnt="5"/>
      <dgm:spPr>
        <a:xfrm>
          <a:off x="1506389" y="249989"/>
          <a:ext cx="5115221" cy="5115221"/>
        </a:xfrm>
        <a:prstGeom prst="circularArrow">
          <a:avLst>
            <a:gd name="adj1" fmla="val 5085"/>
            <a:gd name="adj2" fmla="val 327528"/>
            <a:gd name="adj3" fmla="val 7232777"/>
            <a:gd name="adj4" fmla="val 3239695"/>
            <a:gd name="adj5" fmla="val 5932"/>
          </a:avLst>
        </a:prstGeom>
        <a:solidFill>
          <a:schemeClr val="bg2">
            <a:lumMod val="75000"/>
          </a:schemeClr>
        </a:solidFill>
        <a:ln>
          <a:noFill/>
        </a:ln>
        <a:effectLst/>
      </dgm:spPr>
    </dgm:pt>
    <dgm:pt modelId="{2A3B744B-FC31-4BA5-A828-F1347CC2448D}" type="pres">
      <dgm:prSet presAssocID="{721A9CD6-D262-4E87-B593-6BB43A9CD45A}" presName="arrowWedge4" presStyleLbl="fgSibTrans2D1" presStyleIdx="3" presStyleCnt="5"/>
      <dgm:spPr>
        <a:xfrm>
          <a:off x="1403119" y="174982"/>
          <a:ext cx="5115221" cy="5115221"/>
        </a:xfrm>
        <a:prstGeom prst="circularArrow">
          <a:avLst>
            <a:gd name="adj1" fmla="val 5085"/>
            <a:gd name="adj2" fmla="val 327528"/>
            <a:gd name="adj3" fmla="val 11552519"/>
            <a:gd name="adj4" fmla="val 7559718"/>
            <a:gd name="adj5" fmla="val 5932"/>
          </a:avLst>
        </a:prstGeom>
        <a:solidFill>
          <a:schemeClr val="bg2">
            <a:lumMod val="75000"/>
          </a:schemeClr>
        </a:solidFill>
        <a:ln>
          <a:noFill/>
        </a:ln>
        <a:effectLst/>
      </dgm:spPr>
    </dgm:pt>
    <dgm:pt modelId="{75D80C83-8B7B-482F-92AE-5B7D5BCD6368}" type="pres">
      <dgm:prSet presAssocID="{5F0C11AE-B5CC-4D2F-81B5-05AFAA77A4C2}" presName="arrowWedge5" presStyleLbl="fgSibTrans2D1" presStyleIdx="4" presStyleCnt="5"/>
      <dgm:spPr>
        <a:xfrm>
          <a:off x="1442663" y="53644"/>
          <a:ext cx="5115221" cy="5115221"/>
        </a:xfrm>
        <a:prstGeom prst="circularArrow">
          <a:avLst>
            <a:gd name="adj1" fmla="val 5085"/>
            <a:gd name="adj2" fmla="val 327528"/>
            <a:gd name="adj3" fmla="val 15872148"/>
            <a:gd name="adj4" fmla="val 11880111"/>
            <a:gd name="adj5" fmla="val 5932"/>
          </a:avLst>
        </a:prstGeom>
        <a:solidFill>
          <a:schemeClr val="bg2">
            <a:lumMod val="75000"/>
          </a:schemeClr>
        </a:solidFill>
        <a:ln>
          <a:noFill/>
        </a:ln>
        <a:effectLst/>
      </dgm:spPr>
    </dgm:pt>
  </dgm:ptLst>
  <dgm:cxnLst>
    <dgm:cxn modelId="{2DF38B16-537C-4C0E-8D2A-02335B7F958B}" type="presOf" srcId="{D2A527B8-C900-4FFB-852B-1F185B1358F7}" destId="{05E5069E-453B-48C3-84FF-D56C5CA19280}" srcOrd="0" destOrd="0" presId="urn:microsoft.com/office/officeart/2005/8/layout/cycle8"/>
    <dgm:cxn modelId="{DD92C516-E6EB-44ED-83F8-A3C9202DB344}" type="presOf" srcId="{D2A527B8-C900-4FFB-852B-1F185B1358F7}" destId="{74CE082F-0402-4AF5-8F70-CA996CD59079}" srcOrd="1" destOrd="0" presId="urn:microsoft.com/office/officeart/2005/8/layout/cycle8"/>
    <dgm:cxn modelId="{CCD74174-F813-44BC-B38D-87867F20FFC5}" srcId="{323DFA2D-F8FA-4EE5-A651-1501A6304224}" destId="{D2A527B8-C900-4FFB-852B-1F185B1358F7}" srcOrd="4" destOrd="0" parTransId="{7232BA65-5BB4-4121-9CB2-CA92E0C2E7BA}" sibTransId="{5F0C11AE-B5CC-4D2F-81B5-05AFAA77A4C2}"/>
    <dgm:cxn modelId="{A3283C8A-E049-4520-85F6-4F00207B9CD1}" type="presOf" srcId="{01D544D0-820B-4945-8CE1-5080FA121094}" destId="{E7671BF6-44BB-43F3-A440-E9EC64BB4263}" srcOrd="1" destOrd="0" presId="urn:microsoft.com/office/officeart/2005/8/layout/cycle8"/>
    <dgm:cxn modelId="{17D4818E-4697-424F-8258-324F172FCF92}" type="presOf" srcId="{AE9DB9D7-0F6C-4CCE-97A1-4306013EAE4B}" destId="{560061B2-D9A0-4110-9FE0-448984A40F18}" srcOrd="0" destOrd="0" presId="urn:microsoft.com/office/officeart/2005/8/layout/cycle8"/>
    <dgm:cxn modelId="{C6AA4C94-6919-4680-B09D-61B5DB1C8053}" type="presOf" srcId="{80D225AE-68BE-4F2C-8201-5B2EB5DDACC6}" destId="{B80893E8-0C95-4CFE-9E7A-D848F03D2E48}" srcOrd="0" destOrd="0" presId="urn:microsoft.com/office/officeart/2005/8/layout/cycle8"/>
    <dgm:cxn modelId="{DD97E7A4-22AF-4D66-8892-FE49CCFA4482}" type="presOf" srcId="{AE9DB9D7-0F6C-4CCE-97A1-4306013EAE4B}" destId="{A8CEBED5-D9DA-4F35-829E-D5F2C9D9D363}" srcOrd="1" destOrd="0" presId="urn:microsoft.com/office/officeart/2005/8/layout/cycle8"/>
    <dgm:cxn modelId="{F23ED2A6-952F-43D7-8F1B-41B1F87EF254}" type="presOf" srcId="{788C33AE-853F-487D-819D-AA124E23C354}" destId="{23500E0D-F923-44A7-80BD-766E8BA67B21}" srcOrd="1" destOrd="0" presId="urn:microsoft.com/office/officeart/2005/8/layout/cycle8"/>
    <dgm:cxn modelId="{E2F0E7B8-CDD8-489A-842B-95EE0B16E066}" srcId="{323DFA2D-F8FA-4EE5-A651-1501A6304224}" destId="{01D544D0-820B-4945-8CE1-5080FA121094}" srcOrd="0" destOrd="0" parTransId="{F13342F7-E799-447C-A78D-B7468B442E71}" sibTransId="{E8789391-05F8-440A-89D7-5E2E2715F2FB}"/>
    <dgm:cxn modelId="{5B6CD2BB-E6C2-4614-8324-1C3095D274A9}" type="presOf" srcId="{80D225AE-68BE-4F2C-8201-5B2EB5DDACC6}" destId="{923B280E-8D59-4119-9059-9F9526AFCF23}" srcOrd="1" destOrd="0" presId="urn:microsoft.com/office/officeart/2005/8/layout/cycle8"/>
    <dgm:cxn modelId="{11FC43BE-0CE8-4B81-8B43-4DFE2006E66E}" srcId="{323DFA2D-F8FA-4EE5-A651-1501A6304224}" destId="{80D225AE-68BE-4F2C-8201-5B2EB5DDACC6}" srcOrd="3" destOrd="0" parTransId="{8CC3800D-9BAA-4D30-B576-8C24EF68699C}" sibTransId="{721A9CD6-D262-4E87-B593-6BB43A9CD45A}"/>
    <dgm:cxn modelId="{1BF6F2C1-006F-45CF-921C-4419467065C8}" type="presOf" srcId="{323DFA2D-F8FA-4EE5-A651-1501A6304224}" destId="{9BD812D7-C4D0-4266-A1BC-9BE6DD27102C}" srcOrd="0" destOrd="0" presId="urn:microsoft.com/office/officeart/2005/8/layout/cycle8"/>
    <dgm:cxn modelId="{6E2DEDC3-47B6-4AAB-A69F-A98BAEF7FB79}" type="presOf" srcId="{01D544D0-820B-4945-8CE1-5080FA121094}" destId="{F89D5105-C092-40E6-8152-D2EDFE7E2ADE}" srcOrd="0" destOrd="0" presId="urn:microsoft.com/office/officeart/2005/8/layout/cycle8"/>
    <dgm:cxn modelId="{A1380ACD-5BCA-45DF-B833-E63FE8B7EA61}" srcId="{323DFA2D-F8FA-4EE5-A651-1501A6304224}" destId="{AE9DB9D7-0F6C-4CCE-97A1-4306013EAE4B}" srcOrd="2" destOrd="0" parTransId="{D64A6D9B-B8C0-4616-946D-989E130903B8}" sibTransId="{1288F5C1-242F-457F-BA4C-A7B0E4353872}"/>
    <dgm:cxn modelId="{AFF843D2-3B11-403D-A50B-AA4D8C009944}" type="presOf" srcId="{788C33AE-853F-487D-819D-AA124E23C354}" destId="{AD70C017-2AB9-4656-9DF7-B15C5454E0E3}" srcOrd="0" destOrd="0" presId="urn:microsoft.com/office/officeart/2005/8/layout/cycle8"/>
    <dgm:cxn modelId="{E7C6B0E9-DFCD-4F66-B074-71EBB4AA734D}" srcId="{323DFA2D-F8FA-4EE5-A651-1501A6304224}" destId="{788C33AE-853F-487D-819D-AA124E23C354}" srcOrd="1" destOrd="0" parTransId="{93F5B8E8-03C1-4407-A357-1752BD988408}" sibTransId="{7B6E4213-3F3D-4839-BF54-ED813DB57D95}"/>
    <dgm:cxn modelId="{203F54EF-5960-428D-8D89-7B5E6F24696D}" type="presParOf" srcId="{9BD812D7-C4D0-4266-A1BC-9BE6DD27102C}" destId="{F89D5105-C092-40E6-8152-D2EDFE7E2ADE}" srcOrd="0" destOrd="0" presId="urn:microsoft.com/office/officeart/2005/8/layout/cycle8"/>
    <dgm:cxn modelId="{D772446F-AFC5-45FA-BBB8-8D02088003B1}" type="presParOf" srcId="{9BD812D7-C4D0-4266-A1BC-9BE6DD27102C}" destId="{DE126525-3FDA-4483-9D1F-0301816DB6A3}" srcOrd="1" destOrd="0" presId="urn:microsoft.com/office/officeart/2005/8/layout/cycle8"/>
    <dgm:cxn modelId="{CE92DCE2-3190-429B-AF0F-75E59BCF69C2}" type="presParOf" srcId="{9BD812D7-C4D0-4266-A1BC-9BE6DD27102C}" destId="{E9C5D9CE-9C2C-4685-A92A-D23CDD4868F8}" srcOrd="2" destOrd="0" presId="urn:microsoft.com/office/officeart/2005/8/layout/cycle8"/>
    <dgm:cxn modelId="{1C49521D-6FB7-4D3B-AA62-F9C48EA37DBB}" type="presParOf" srcId="{9BD812D7-C4D0-4266-A1BC-9BE6DD27102C}" destId="{E7671BF6-44BB-43F3-A440-E9EC64BB4263}" srcOrd="3" destOrd="0" presId="urn:microsoft.com/office/officeart/2005/8/layout/cycle8"/>
    <dgm:cxn modelId="{0F50CF6A-D7E4-4A3B-9BBA-F8F830873827}" type="presParOf" srcId="{9BD812D7-C4D0-4266-A1BC-9BE6DD27102C}" destId="{AD70C017-2AB9-4656-9DF7-B15C5454E0E3}" srcOrd="4" destOrd="0" presId="urn:microsoft.com/office/officeart/2005/8/layout/cycle8"/>
    <dgm:cxn modelId="{7332997D-D96E-4256-BEB3-9C93E2CAE5BF}" type="presParOf" srcId="{9BD812D7-C4D0-4266-A1BC-9BE6DD27102C}" destId="{CE659988-3AAE-4F80-B3A1-0DEA4DF8244E}" srcOrd="5" destOrd="0" presId="urn:microsoft.com/office/officeart/2005/8/layout/cycle8"/>
    <dgm:cxn modelId="{DA2146F4-4B0B-4D64-8623-AB7F0B1A243C}" type="presParOf" srcId="{9BD812D7-C4D0-4266-A1BC-9BE6DD27102C}" destId="{4884666B-46FE-4A99-8DC4-78D050B30208}" srcOrd="6" destOrd="0" presId="urn:microsoft.com/office/officeart/2005/8/layout/cycle8"/>
    <dgm:cxn modelId="{4F9909CE-B89C-418F-B948-2C50E2710533}" type="presParOf" srcId="{9BD812D7-C4D0-4266-A1BC-9BE6DD27102C}" destId="{23500E0D-F923-44A7-80BD-766E8BA67B21}" srcOrd="7" destOrd="0" presId="urn:microsoft.com/office/officeart/2005/8/layout/cycle8"/>
    <dgm:cxn modelId="{52FF1963-0C43-453A-97BC-F2341F1CE3CB}" type="presParOf" srcId="{9BD812D7-C4D0-4266-A1BC-9BE6DD27102C}" destId="{560061B2-D9A0-4110-9FE0-448984A40F18}" srcOrd="8" destOrd="0" presId="urn:microsoft.com/office/officeart/2005/8/layout/cycle8"/>
    <dgm:cxn modelId="{FD290379-BFDB-45FB-A6DC-82075297CF5C}" type="presParOf" srcId="{9BD812D7-C4D0-4266-A1BC-9BE6DD27102C}" destId="{C9360E0D-E24D-45F4-9168-AF4342B787F9}" srcOrd="9" destOrd="0" presId="urn:microsoft.com/office/officeart/2005/8/layout/cycle8"/>
    <dgm:cxn modelId="{CA706892-8D2F-4A7E-A069-08839614CA2B}" type="presParOf" srcId="{9BD812D7-C4D0-4266-A1BC-9BE6DD27102C}" destId="{3F754840-4AB1-4A0A-9804-FD5F27A7988C}" srcOrd="10" destOrd="0" presId="urn:microsoft.com/office/officeart/2005/8/layout/cycle8"/>
    <dgm:cxn modelId="{DFC0DAA6-A780-4892-9C86-2CCB31D60D5B}" type="presParOf" srcId="{9BD812D7-C4D0-4266-A1BC-9BE6DD27102C}" destId="{A8CEBED5-D9DA-4F35-829E-D5F2C9D9D363}" srcOrd="11" destOrd="0" presId="urn:microsoft.com/office/officeart/2005/8/layout/cycle8"/>
    <dgm:cxn modelId="{900FDD79-4E6C-46C8-BF80-64BF98D3D88D}" type="presParOf" srcId="{9BD812D7-C4D0-4266-A1BC-9BE6DD27102C}" destId="{B80893E8-0C95-4CFE-9E7A-D848F03D2E48}" srcOrd="12" destOrd="0" presId="urn:microsoft.com/office/officeart/2005/8/layout/cycle8"/>
    <dgm:cxn modelId="{D8B2D4CD-2E47-45E2-9BD3-54A3B69A6B35}" type="presParOf" srcId="{9BD812D7-C4D0-4266-A1BC-9BE6DD27102C}" destId="{F617E122-3934-4612-9EDA-D393BD2E05A7}" srcOrd="13" destOrd="0" presId="urn:microsoft.com/office/officeart/2005/8/layout/cycle8"/>
    <dgm:cxn modelId="{89FC65D6-442F-49EC-8F8B-69624A400C12}" type="presParOf" srcId="{9BD812D7-C4D0-4266-A1BC-9BE6DD27102C}" destId="{13C5635A-B370-4C01-9D12-F32CE33C2078}" srcOrd="14" destOrd="0" presId="urn:microsoft.com/office/officeart/2005/8/layout/cycle8"/>
    <dgm:cxn modelId="{EA4368DA-F6BC-43D6-BF55-45BDEB2F4506}" type="presParOf" srcId="{9BD812D7-C4D0-4266-A1BC-9BE6DD27102C}" destId="{923B280E-8D59-4119-9059-9F9526AFCF23}" srcOrd="15" destOrd="0" presId="urn:microsoft.com/office/officeart/2005/8/layout/cycle8"/>
    <dgm:cxn modelId="{64EBDD02-EF07-4E11-B064-8C82BF3134D8}" type="presParOf" srcId="{9BD812D7-C4D0-4266-A1BC-9BE6DD27102C}" destId="{05E5069E-453B-48C3-84FF-D56C5CA19280}" srcOrd="16" destOrd="0" presId="urn:microsoft.com/office/officeart/2005/8/layout/cycle8"/>
    <dgm:cxn modelId="{FB5B7AB0-4574-4E16-A36D-29DB3A4B5A34}" type="presParOf" srcId="{9BD812D7-C4D0-4266-A1BC-9BE6DD27102C}" destId="{15DA7F74-836A-4B7B-A84C-26C5D7D2B0EF}" srcOrd="17" destOrd="0" presId="urn:microsoft.com/office/officeart/2005/8/layout/cycle8"/>
    <dgm:cxn modelId="{C0B44843-2490-4EA5-9886-19DF5E753DA1}" type="presParOf" srcId="{9BD812D7-C4D0-4266-A1BC-9BE6DD27102C}" destId="{AB1F6421-8104-425E-A548-2B3D7B111EE3}" srcOrd="18" destOrd="0" presId="urn:microsoft.com/office/officeart/2005/8/layout/cycle8"/>
    <dgm:cxn modelId="{8863B7CA-DC50-4FC7-AA81-A0225B7C4D5B}" type="presParOf" srcId="{9BD812D7-C4D0-4266-A1BC-9BE6DD27102C}" destId="{74CE082F-0402-4AF5-8F70-CA996CD59079}" srcOrd="19" destOrd="0" presId="urn:microsoft.com/office/officeart/2005/8/layout/cycle8"/>
    <dgm:cxn modelId="{32822A66-9DF1-43F6-94C3-8C918D3EBF0D}" type="presParOf" srcId="{9BD812D7-C4D0-4266-A1BC-9BE6DD27102C}" destId="{6673FA42-119C-4957-AAAB-3F4EE7E23073}" srcOrd="20" destOrd="0" presId="urn:microsoft.com/office/officeart/2005/8/layout/cycle8"/>
    <dgm:cxn modelId="{563D646A-16BD-4E8C-AF48-8827999C69FA}" type="presParOf" srcId="{9BD812D7-C4D0-4266-A1BC-9BE6DD27102C}" destId="{962CF9BF-1307-4608-8EF9-81DB151A2624}" srcOrd="21" destOrd="0" presId="urn:microsoft.com/office/officeart/2005/8/layout/cycle8"/>
    <dgm:cxn modelId="{8E15FDC9-EB95-49CC-865C-F2A84B5FE789}" type="presParOf" srcId="{9BD812D7-C4D0-4266-A1BC-9BE6DD27102C}" destId="{01D09BB3-673F-427F-BF8F-5B7AE5C77C5A}" srcOrd="22" destOrd="0" presId="urn:microsoft.com/office/officeart/2005/8/layout/cycle8"/>
    <dgm:cxn modelId="{D74ED6BA-7B89-4399-BABD-AA4F82D95147}" type="presParOf" srcId="{9BD812D7-C4D0-4266-A1BC-9BE6DD27102C}" destId="{2A3B744B-FC31-4BA5-A828-F1347CC2448D}" srcOrd="23" destOrd="0" presId="urn:microsoft.com/office/officeart/2005/8/layout/cycle8"/>
    <dgm:cxn modelId="{E894D583-A393-452C-B1F6-1FFE91FFF823}" type="presParOf" srcId="{9BD812D7-C4D0-4266-A1BC-9BE6DD27102C}" destId="{75D80C83-8B7B-482F-92AE-5B7D5BCD6368}" srcOrd="2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85A7BC-AAAA-4576-ADF2-D19FBF23D2A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DEB1CF1-C0E4-4268-985E-CF17337CCBB3}">
      <dgm:prSet phldrT="[Text]"/>
      <dgm:spPr>
        <a:solidFill>
          <a:srgbClr val="1B4F8F"/>
        </a:solidFill>
      </dgm:spPr>
      <dgm:t>
        <a:bodyPr/>
        <a:lstStyle/>
        <a:p>
          <a:r>
            <a:rPr lang="en-US" dirty="0"/>
            <a:t>What is the issue?</a:t>
          </a:r>
        </a:p>
      </dgm:t>
    </dgm:pt>
    <dgm:pt modelId="{C59AA895-C570-4F08-9815-A6C19C7575A6}" type="parTrans" cxnId="{F701213E-6484-45B7-BA3E-963F4400A915}">
      <dgm:prSet/>
      <dgm:spPr/>
      <dgm:t>
        <a:bodyPr/>
        <a:lstStyle/>
        <a:p>
          <a:endParaRPr lang="en-US"/>
        </a:p>
      </dgm:t>
    </dgm:pt>
    <dgm:pt modelId="{E8945AE8-BF1A-4FD2-B918-C9D973F4019F}" type="sibTrans" cxnId="{F701213E-6484-45B7-BA3E-963F4400A915}">
      <dgm:prSet/>
      <dgm:spPr>
        <a:solidFill>
          <a:srgbClr val="95C11F"/>
        </a:solidFill>
      </dgm:spPr>
      <dgm:t>
        <a:bodyPr/>
        <a:lstStyle/>
        <a:p>
          <a:endParaRPr lang="en-US"/>
        </a:p>
      </dgm:t>
    </dgm:pt>
    <dgm:pt modelId="{42FDB6E7-92DC-4694-902B-40E40D1B39DE}">
      <dgm:prSet phldrT="[Text]" custT="1"/>
      <dgm:spPr>
        <a:ln>
          <a:solidFill>
            <a:srgbClr val="1B4F8F"/>
          </a:solidFill>
        </a:ln>
      </dgm:spPr>
      <dgm:t>
        <a:bodyPr/>
        <a:lstStyle/>
        <a:p>
          <a:r>
            <a:rPr lang="en-GB" sz="1600" dirty="0"/>
            <a:t>Adherence to social mission</a:t>
          </a:r>
          <a:endParaRPr lang="en-US" sz="1600" dirty="0"/>
        </a:p>
      </dgm:t>
    </dgm:pt>
    <dgm:pt modelId="{1CB233CB-86FD-4AFB-A58A-53707AA8D2A8}" type="parTrans" cxnId="{A9B44D6F-2CCC-4D1D-A63B-5A57C723DDF4}">
      <dgm:prSet/>
      <dgm:spPr/>
      <dgm:t>
        <a:bodyPr/>
        <a:lstStyle/>
        <a:p>
          <a:endParaRPr lang="en-US"/>
        </a:p>
      </dgm:t>
    </dgm:pt>
    <dgm:pt modelId="{D5EB3D86-170C-42D9-BC73-D7332BEC3621}" type="sibTrans" cxnId="{A9B44D6F-2CCC-4D1D-A63B-5A57C723DDF4}">
      <dgm:prSet/>
      <dgm:spPr/>
      <dgm:t>
        <a:bodyPr/>
        <a:lstStyle/>
        <a:p>
          <a:endParaRPr lang="en-US"/>
        </a:p>
      </dgm:t>
    </dgm:pt>
    <dgm:pt modelId="{70BDC225-A200-4158-80D7-CB856C1CE5DD}">
      <dgm:prSet phldrT="[Text]"/>
      <dgm:spPr>
        <a:solidFill>
          <a:srgbClr val="1B4F8F"/>
        </a:solidFill>
      </dgm:spPr>
      <dgm:t>
        <a:bodyPr/>
        <a:lstStyle/>
        <a:p>
          <a:r>
            <a:rPr lang="en-US" dirty="0"/>
            <a:t>What is needed?</a:t>
          </a:r>
        </a:p>
      </dgm:t>
    </dgm:pt>
    <dgm:pt modelId="{99505754-869A-47EF-B7B9-6989B0042C18}" type="parTrans" cxnId="{1C63E7B5-7EC3-4A7F-A910-020BB6E7A6C2}">
      <dgm:prSet/>
      <dgm:spPr/>
      <dgm:t>
        <a:bodyPr/>
        <a:lstStyle/>
        <a:p>
          <a:endParaRPr lang="en-US"/>
        </a:p>
      </dgm:t>
    </dgm:pt>
    <dgm:pt modelId="{5EA22E71-2C7C-44BC-BFAE-1A6BF8006D5D}" type="sibTrans" cxnId="{1C63E7B5-7EC3-4A7F-A910-020BB6E7A6C2}">
      <dgm:prSet/>
      <dgm:spPr>
        <a:solidFill>
          <a:srgbClr val="95C11F"/>
        </a:solidFill>
      </dgm:spPr>
      <dgm:t>
        <a:bodyPr/>
        <a:lstStyle/>
        <a:p>
          <a:endParaRPr lang="en-US"/>
        </a:p>
      </dgm:t>
    </dgm:pt>
    <dgm:pt modelId="{F97B692B-A44A-479D-AB76-0A5007A870C1}">
      <dgm:prSet phldrT="[Text]" custT="1"/>
      <dgm:spPr>
        <a:ln>
          <a:solidFill>
            <a:srgbClr val="1B4F8F"/>
          </a:solidFill>
        </a:ln>
      </dgm:spPr>
      <dgm:t>
        <a:bodyPr/>
        <a:lstStyle/>
        <a:p>
          <a:r>
            <a:rPr lang="en-GB" sz="1600" dirty="0"/>
            <a:t>Clarify the concept and practice of social impact measurement </a:t>
          </a:r>
          <a:endParaRPr lang="en-US" sz="1600" dirty="0"/>
        </a:p>
      </dgm:t>
    </dgm:pt>
    <dgm:pt modelId="{594FE509-08F0-4618-85D2-7342CA2F8404}" type="parTrans" cxnId="{C7527819-F240-467B-A674-D234B3563DE9}">
      <dgm:prSet/>
      <dgm:spPr/>
      <dgm:t>
        <a:bodyPr/>
        <a:lstStyle/>
        <a:p>
          <a:endParaRPr lang="en-US"/>
        </a:p>
      </dgm:t>
    </dgm:pt>
    <dgm:pt modelId="{659B07F2-5665-4D7A-BBBC-7431EB09890F}" type="sibTrans" cxnId="{C7527819-F240-467B-A674-D234B3563DE9}">
      <dgm:prSet/>
      <dgm:spPr/>
      <dgm:t>
        <a:bodyPr/>
        <a:lstStyle/>
        <a:p>
          <a:endParaRPr lang="en-US"/>
        </a:p>
      </dgm:t>
    </dgm:pt>
    <dgm:pt modelId="{4F1C2E0D-8BC9-45C9-8943-C5BA4BBD6383}">
      <dgm:prSet phldrT="[Text]"/>
      <dgm:spPr>
        <a:solidFill>
          <a:srgbClr val="1B4F8F"/>
        </a:solidFill>
      </dgm:spPr>
      <dgm:t>
        <a:bodyPr/>
        <a:lstStyle/>
        <a:p>
          <a:r>
            <a:rPr lang="en-US" dirty="0"/>
            <a:t>What will </a:t>
          </a:r>
          <a:r>
            <a:rPr lang="en-GB" dirty="0"/>
            <a:t>the Global Action do?</a:t>
          </a:r>
          <a:endParaRPr lang="en-US" dirty="0"/>
        </a:p>
      </dgm:t>
    </dgm:pt>
    <dgm:pt modelId="{1BFB31E2-D156-428A-8AE2-40B8C9C59DBA}" type="parTrans" cxnId="{538E38DE-9CEE-4CCB-9636-6D9B6757DCCF}">
      <dgm:prSet/>
      <dgm:spPr/>
      <dgm:t>
        <a:bodyPr/>
        <a:lstStyle/>
        <a:p>
          <a:endParaRPr lang="en-US"/>
        </a:p>
      </dgm:t>
    </dgm:pt>
    <dgm:pt modelId="{2BA1EE4E-0E43-40CF-84CB-BEFF7E30A201}" type="sibTrans" cxnId="{538E38DE-9CEE-4CCB-9636-6D9B6757DCCF}">
      <dgm:prSet/>
      <dgm:spPr/>
      <dgm:t>
        <a:bodyPr/>
        <a:lstStyle/>
        <a:p>
          <a:endParaRPr lang="en-US"/>
        </a:p>
      </dgm:t>
    </dgm:pt>
    <dgm:pt modelId="{16BB2AD0-77CC-44DF-9F2D-4A5922718787}">
      <dgm:prSet phldrT="[Text]" custT="1"/>
      <dgm:spPr>
        <a:ln>
          <a:solidFill>
            <a:srgbClr val="1B4F8F"/>
          </a:solidFill>
        </a:ln>
      </dgm:spPr>
      <dgm:t>
        <a:bodyPr/>
        <a:lstStyle/>
        <a:p>
          <a:r>
            <a:rPr lang="en-US" sz="1600" dirty="0"/>
            <a:t>Explore current social impact measurement practices</a:t>
          </a:r>
        </a:p>
      </dgm:t>
    </dgm:pt>
    <dgm:pt modelId="{F7D186FB-EFCC-4075-AB37-D5D629C4022F}" type="parTrans" cxnId="{34E626BA-BDD3-4198-AB85-06825665BC78}">
      <dgm:prSet/>
      <dgm:spPr/>
      <dgm:t>
        <a:bodyPr/>
        <a:lstStyle/>
        <a:p>
          <a:endParaRPr lang="en-US"/>
        </a:p>
      </dgm:t>
    </dgm:pt>
    <dgm:pt modelId="{13285EB0-0672-4363-ABB8-01EA2259F26C}" type="sibTrans" cxnId="{34E626BA-BDD3-4198-AB85-06825665BC78}">
      <dgm:prSet/>
      <dgm:spPr/>
      <dgm:t>
        <a:bodyPr/>
        <a:lstStyle/>
        <a:p>
          <a:endParaRPr lang="en-US"/>
        </a:p>
      </dgm:t>
    </dgm:pt>
    <dgm:pt modelId="{06AD26DB-80EE-4A42-AFD8-EEF28BED5BE3}">
      <dgm:prSet custT="1"/>
      <dgm:spPr>
        <a:ln>
          <a:solidFill>
            <a:srgbClr val="1B4F8F"/>
          </a:solidFill>
        </a:ln>
      </dgm:spPr>
      <dgm:t>
        <a:bodyPr/>
        <a:lstStyle/>
        <a:p>
          <a:r>
            <a:rPr lang="en-GB" sz="1600" dirty="0"/>
            <a:t>Mushrooming of methodologies</a:t>
          </a:r>
        </a:p>
      </dgm:t>
    </dgm:pt>
    <dgm:pt modelId="{E0A5238C-F33E-481F-9AF0-E1FA35918A02}" type="parTrans" cxnId="{12D45897-BFA4-40CB-87B5-A3CCD2A6F525}">
      <dgm:prSet/>
      <dgm:spPr/>
      <dgm:t>
        <a:bodyPr/>
        <a:lstStyle/>
        <a:p>
          <a:endParaRPr lang="en-US"/>
        </a:p>
      </dgm:t>
    </dgm:pt>
    <dgm:pt modelId="{94469831-3BCC-4FF0-9028-B4A9006320BB}" type="sibTrans" cxnId="{12D45897-BFA4-40CB-87B5-A3CCD2A6F525}">
      <dgm:prSet/>
      <dgm:spPr/>
      <dgm:t>
        <a:bodyPr/>
        <a:lstStyle/>
        <a:p>
          <a:endParaRPr lang="en-US"/>
        </a:p>
      </dgm:t>
    </dgm:pt>
    <dgm:pt modelId="{A619ED6C-45EC-48EB-BF21-3AB3A7CC8BED}">
      <dgm:prSet custT="1"/>
      <dgm:spPr>
        <a:ln>
          <a:solidFill>
            <a:srgbClr val="1B4F8F"/>
          </a:solidFill>
        </a:ln>
      </dgm:spPr>
      <dgm:t>
        <a:bodyPr/>
        <a:lstStyle/>
        <a:p>
          <a:r>
            <a:rPr lang="en-GB" sz="1600" dirty="0"/>
            <a:t>Not always coherent and adapted to the SSE</a:t>
          </a:r>
        </a:p>
      </dgm:t>
    </dgm:pt>
    <dgm:pt modelId="{7E2916AD-0C1D-447F-8E2E-8F365F2B1A7A}" type="parTrans" cxnId="{5A75D0D6-140E-4DEC-881E-A5B63C06F25C}">
      <dgm:prSet/>
      <dgm:spPr/>
      <dgm:t>
        <a:bodyPr/>
        <a:lstStyle/>
        <a:p>
          <a:endParaRPr lang="en-US"/>
        </a:p>
      </dgm:t>
    </dgm:pt>
    <dgm:pt modelId="{EC3F7363-6871-423A-BCF4-13EA76B50EC4}" type="sibTrans" cxnId="{5A75D0D6-140E-4DEC-881E-A5B63C06F25C}">
      <dgm:prSet/>
      <dgm:spPr/>
      <dgm:t>
        <a:bodyPr/>
        <a:lstStyle/>
        <a:p>
          <a:endParaRPr lang="en-US"/>
        </a:p>
      </dgm:t>
    </dgm:pt>
    <dgm:pt modelId="{4CE3E5F6-A86E-44CA-BEFB-5001A49EF718}">
      <dgm:prSet custT="1"/>
      <dgm:spPr>
        <a:ln>
          <a:solidFill>
            <a:srgbClr val="1B4F8F"/>
          </a:solidFill>
        </a:ln>
      </dgm:spPr>
      <dgm:t>
        <a:bodyPr/>
        <a:lstStyle/>
        <a:p>
          <a:r>
            <a:rPr lang="en-GB" sz="1600" dirty="0"/>
            <a:t>Promote a shared understanding</a:t>
          </a:r>
        </a:p>
      </dgm:t>
    </dgm:pt>
    <dgm:pt modelId="{14E89511-E9FE-44B7-A18F-2C2305DA8163}" type="parTrans" cxnId="{5CD94164-2617-44A3-ADCB-DBA71F256F2D}">
      <dgm:prSet/>
      <dgm:spPr/>
      <dgm:t>
        <a:bodyPr/>
        <a:lstStyle/>
        <a:p>
          <a:endParaRPr lang="en-US"/>
        </a:p>
      </dgm:t>
    </dgm:pt>
    <dgm:pt modelId="{7EDDD3C8-E971-4209-832C-F38873990DBE}" type="sibTrans" cxnId="{5CD94164-2617-44A3-ADCB-DBA71F256F2D}">
      <dgm:prSet/>
      <dgm:spPr/>
      <dgm:t>
        <a:bodyPr/>
        <a:lstStyle/>
        <a:p>
          <a:endParaRPr lang="en-US"/>
        </a:p>
      </dgm:t>
    </dgm:pt>
    <dgm:pt modelId="{5DB62E58-37A6-4930-AE24-9247D0B6A126}">
      <dgm:prSet custT="1"/>
      <dgm:spPr>
        <a:ln>
          <a:solidFill>
            <a:srgbClr val="1B4F8F"/>
          </a:solidFill>
        </a:ln>
      </dgm:spPr>
      <dgm:t>
        <a:bodyPr/>
        <a:lstStyle/>
        <a:p>
          <a:r>
            <a:rPr lang="en-GB" sz="1600" dirty="0"/>
            <a:t>Encourage uptake in the SSE ecosystem</a:t>
          </a:r>
        </a:p>
      </dgm:t>
    </dgm:pt>
    <dgm:pt modelId="{62775AE8-089D-4084-9827-F868E11F9969}" type="parTrans" cxnId="{8BF94E4A-E7E9-49BD-9ABB-2E923FD9E69A}">
      <dgm:prSet/>
      <dgm:spPr/>
      <dgm:t>
        <a:bodyPr/>
        <a:lstStyle/>
        <a:p>
          <a:endParaRPr lang="en-US"/>
        </a:p>
      </dgm:t>
    </dgm:pt>
    <dgm:pt modelId="{EF379492-53CD-4A2B-B7A4-B595FE2CB8EA}" type="sibTrans" cxnId="{8BF94E4A-E7E9-49BD-9ABB-2E923FD9E69A}">
      <dgm:prSet/>
      <dgm:spPr/>
      <dgm:t>
        <a:bodyPr/>
        <a:lstStyle/>
        <a:p>
          <a:endParaRPr lang="en-US"/>
        </a:p>
      </dgm:t>
    </dgm:pt>
    <dgm:pt modelId="{C746D5EF-CED9-4297-8205-7AF7A58DDF80}">
      <dgm:prSet custT="1"/>
      <dgm:spPr>
        <a:ln>
          <a:solidFill>
            <a:srgbClr val="1B4F8F"/>
          </a:solidFill>
        </a:ln>
      </dgm:spPr>
      <dgm:t>
        <a:bodyPr/>
        <a:lstStyle/>
        <a:p>
          <a:r>
            <a:rPr lang="en-US" sz="1600" dirty="0"/>
            <a:t>Understand how policy makers can help </a:t>
          </a:r>
        </a:p>
      </dgm:t>
    </dgm:pt>
    <dgm:pt modelId="{68A80C28-DF73-4362-A9A3-0C5D3954922D}" type="parTrans" cxnId="{124A32DE-F313-4E79-BF12-93E0FD14E75C}">
      <dgm:prSet/>
      <dgm:spPr/>
      <dgm:t>
        <a:bodyPr/>
        <a:lstStyle/>
        <a:p>
          <a:endParaRPr lang="en-US"/>
        </a:p>
      </dgm:t>
    </dgm:pt>
    <dgm:pt modelId="{9470BAC2-5809-4749-9D69-3A12EB1D3381}" type="sibTrans" cxnId="{124A32DE-F313-4E79-BF12-93E0FD14E75C}">
      <dgm:prSet/>
      <dgm:spPr/>
      <dgm:t>
        <a:bodyPr/>
        <a:lstStyle/>
        <a:p>
          <a:endParaRPr lang="en-US"/>
        </a:p>
      </dgm:t>
    </dgm:pt>
    <dgm:pt modelId="{36FDF144-E61A-4054-919D-DB99DFD46FD2}">
      <dgm:prSet phldrT="[Text]" custT="1"/>
      <dgm:spPr>
        <a:ln>
          <a:solidFill>
            <a:srgbClr val="1B4F8F"/>
          </a:solidFill>
        </a:ln>
      </dgm:spPr>
      <dgm:t>
        <a:bodyPr/>
        <a:lstStyle/>
        <a:p>
          <a:r>
            <a:rPr lang="en-US" sz="1600" dirty="0"/>
            <a:t>Identify what methodologies are better suited to the SSE</a:t>
          </a:r>
        </a:p>
      </dgm:t>
    </dgm:pt>
    <dgm:pt modelId="{C04B031E-008D-4643-B35F-28E423160414}" type="parTrans" cxnId="{72A50739-44AD-4D5D-A126-E11C4BD775BD}">
      <dgm:prSet/>
      <dgm:spPr/>
      <dgm:t>
        <a:bodyPr/>
        <a:lstStyle/>
        <a:p>
          <a:endParaRPr lang="en-US"/>
        </a:p>
      </dgm:t>
    </dgm:pt>
    <dgm:pt modelId="{DF98A961-B68C-46CC-8146-8744A8BC2453}" type="sibTrans" cxnId="{72A50739-44AD-4D5D-A126-E11C4BD775BD}">
      <dgm:prSet/>
      <dgm:spPr/>
      <dgm:t>
        <a:bodyPr/>
        <a:lstStyle/>
        <a:p>
          <a:endParaRPr lang="en-US"/>
        </a:p>
      </dgm:t>
    </dgm:pt>
    <dgm:pt modelId="{B62E8F7C-5E54-4EFB-B17B-79F22273E67A}">
      <dgm:prSet phldrT="[Text]" custT="1"/>
      <dgm:spPr>
        <a:ln>
          <a:solidFill>
            <a:srgbClr val="1B4F8F"/>
          </a:solidFill>
        </a:ln>
      </dgm:spPr>
      <dgm:t>
        <a:bodyPr/>
        <a:lstStyle/>
        <a:p>
          <a:r>
            <a:rPr lang="en-GB" sz="1600" dirty="0"/>
            <a:t>Lack of a clear and agreed definition</a:t>
          </a:r>
          <a:endParaRPr lang="en-US" sz="1600" dirty="0"/>
        </a:p>
      </dgm:t>
    </dgm:pt>
    <dgm:pt modelId="{48746405-4AB3-48F2-A405-090000570EB5}" type="parTrans" cxnId="{3EFA0A04-BF70-4DA1-B37F-639817A15D54}">
      <dgm:prSet/>
      <dgm:spPr/>
      <dgm:t>
        <a:bodyPr/>
        <a:lstStyle/>
        <a:p>
          <a:endParaRPr lang="en-US"/>
        </a:p>
      </dgm:t>
    </dgm:pt>
    <dgm:pt modelId="{C9C9CF76-234D-4096-870E-ED8C147EBE8E}" type="sibTrans" cxnId="{3EFA0A04-BF70-4DA1-B37F-639817A15D54}">
      <dgm:prSet/>
      <dgm:spPr/>
      <dgm:t>
        <a:bodyPr/>
        <a:lstStyle/>
        <a:p>
          <a:endParaRPr lang="en-US"/>
        </a:p>
      </dgm:t>
    </dgm:pt>
    <dgm:pt modelId="{0C54C3AB-83CC-4461-B927-E4C44EE70289}" type="pres">
      <dgm:prSet presAssocID="{AA85A7BC-AAAA-4576-ADF2-D19FBF23D2AF}" presName="Name0" presStyleCnt="0">
        <dgm:presLayoutVars>
          <dgm:dir/>
          <dgm:animLvl val="lvl"/>
          <dgm:resizeHandles val="exact"/>
        </dgm:presLayoutVars>
      </dgm:prSet>
      <dgm:spPr/>
    </dgm:pt>
    <dgm:pt modelId="{FA533628-B516-42EC-B380-262B3EB5FDA9}" type="pres">
      <dgm:prSet presAssocID="{AA85A7BC-AAAA-4576-ADF2-D19FBF23D2AF}" presName="tSp" presStyleCnt="0"/>
      <dgm:spPr/>
    </dgm:pt>
    <dgm:pt modelId="{168447A0-655F-4F77-9E0D-D06EF025F878}" type="pres">
      <dgm:prSet presAssocID="{AA85A7BC-AAAA-4576-ADF2-D19FBF23D2AF}" presName="bSp" presStyleCnt="0"/>
      <dgm:spPr/>
    </dgm:pt>
    <dgm:pt modelId="{AB5852C5-B504-4498-8C97-AB6186C5F671}" type="pres">
      <dgm:prSet presAssocID="{AA85A7BC-AAAA-4576-ADF2-D19FBF23D2AF}" presName="process" presStyleCnt="0"/>
      <dgm:spPr/>
    </dgm:pt>
    <dgm:pt modelId="{8BAA130E-72E7-4959-A35C-B8C33564E477}" type="pres">
      <dgm:prSet presAssocID="{8DEB1CF1-C0E4-4268-985E-CF17337CCBB3}" presName="composite1" presStyleCnt="0"/>
      <dgm:spPr/>
    </dgm:pt>
    <dgm:pt modelId="{D12A8DFE-835D-4368-805F-B068F115C084}" type="pres">
      <dgm:prSet presAssocID="{8DEB1CF1-C0E4-4268-985E-CF17337CCBB3}" presName="dummyNode1" presStyleLbl="node1" presStyleIdx="0" presStyleCnt="3"/>
      <dgm:spPr/>
    </dgm:pt>
    <dgm:pt modelId="{2C99D523-257A-4C1A-9DD1-50747F16836C}" type="pres">
      <dgm:prSet presAssocID="{8DEB1CF1-C0E4-4268-985E-CF17337CCBB3}" presName="childNode1" presStyleLbl="bgAcc1" presStyleIdx="0" presStyleCnt="3" custScaleX="111803" custScaleY="100486" custLinFactNeighborX="-5" custLinFactNeighborY="1336">
        <dgm:presLayoutVars>
          <dgm:bulletEnabled val="1"/>
        </dgm:presLayoutVars>
      </dgm:prSet>
      <dgm:spPr/>
    </dgm:pt>
    <dgm:pt modelId="{5A748F43-F6F8-4258-96B6-3B36D73FF096}" type="pres">
      <dgm:prSet presAssocID="{8DEB1CF1-C0E4-4268-985E-CF17337CCBB3}" presName="childNode1tx" presStyleLbl="bgAcc1" presStyleIdx="0" presStyleCnt="3">
        <dgm:presLayoutVars>
          <dgm:bulletEnabled val="1"/>
        </dgm:presLayoutVars>
      </dgm:prSet>
      <dgm:spPr/>
    </dgm:pt>
    <dgm:pt modelId="{63D02744-E697-42FE-8697-B829538867EB}" type="pres">
      <dgm:prSet presAssocID="{8DEB1CF1-C0E4-4268-985E-CF17337CCBB3}" presName="parentNode1" presStyleLbl="node1" presStyleIdx="0" presStyleCnt="3" custScaleX="75151" custScaleY="60862" custLinFactNeighborX="407" custLinFactNeighborY="10231">
        <dgm:presLayoutVars>
          <dgm:chMax val="1"/>
          <dgm:bulletEnabled val="1"/>
        </dgm:presLayoutVars>
      </dgm:prSet>
      <dgm:spPr/>
    </dgm:pt>
    <dgm:pt modelId="{C2202D87-AE34-47A9-89A6-40F8D8122AAF}" type="pres">
      <dgm:prSet presAssocID="{8DEB1CF1-C0E4-4268-985E-CF17337CCBB3}" presName="connSite1" presStyleCnt="0"/>
      <dgm:spPr/>
    </dgm:pt>
    <dgm:pt modelId="{465ABBBF-8DAB-4C0B-9082-396CD50077C4}" type="pres">
      <dgm:prSet presAssocID="{E8945AE8-BF1A-4FD2-B918-C9D973F4019F}" presName="Name9" presStyleLbl="sibTrans2D1" presStyleIdx="0" presStyleCnt="2" custLinFactNeighborY="-1376"/>
      <dgm:spPr/>
    </dgm:pt>
    <dgm:pt modelId="{1B00AED2-760E-4403-88AB-85C1428AD388}" type="pres">
      <dgm:prSet presAssocID="{70BDC225-A200-4158-80D7-CB856C1CE5DD}" presName="composite2" presStyleCnt="0"/>
      <dgm:spPr/>
    </dgm:pt>
    <dgm:pt modelId="{EC4B989D-4ED3-4080-8426-2C201F9A469E}" type="pres">
      <dgm:prSet presAssocID="{70BDC225-A200-4158-80D7-CB856C1CE5DD}" presName="dummyNode2" presStyleLbl="node1" presStyleIdx="0" presStyleCnt="3"/>
      <dgm:spPr/>
    </dgm:pt>
    <dgm:pt modelId="{6EFCB209-F314-4A1D-80AF-AB5046DA5434}" type="pres">
      <dgm:prSet presAssocID="{70BDC225-A200-4158-80D7-CB856C1CE5DD}" presName="childNode2" presStyleLbl="bgAcc1" presStyleIdx="1" presStyleCnt="3" custScaleY="114257">
        <dgm:presLayoutVars>
          <dgm:bulletEnabled val="1"/>
        </dgm:presLayoutVars>
      </dgm:prSet>
      <dgm:spPr/>
    </dgm:pt>
    <dgm:pt modelId="{C7B44CC6-1B3D-4253-A73D-BB37F073122A}" type="pres">
      <dgm:prSet presAssocID="{70BDC225-A200-4158-80D7-CB856C1CE5DD}" presName="childNode2tx" presStyleLbl="bgAcc1" presStyleIdx="1" presStyleCnt="3">
        <dgm:presLayoutVars>
          <dgm:bulletEnabled val="1"/>
        </dgm:presLayoutVars>
      </dgm:prSet>
      <dgm:spPr/>
    </dgm:pt>
    <dgm:pt modelId="{ADF1363B-36C4-47AB-B29A-D0E268B476D3}" type="pres">
      <dgm:prSet presAssocID="{70BDC225-A200-4158-80D7-CB856C1CE5DD}" presName="parentNode2" presStyleLbl="node1" presStyleIdx="1" presStyleCnt="3" custScaleX="75151" custScaleY="60862" custLinFactNeighborX="-8485" custLinFactNeighborY="-12276">
        <dgm:presLayoutVars>
          <dgm:chMax val="0"/>
          <dgm:bulletEnabled val="1"/>
        </dgm:presLayoutVars>
      </dgm:prSet>
      <dgm:spPr/>
    </dgm:pt>
    <dgm:pt modelId="{B37AD28B-A4F9-4121-B4DB-24D785526888}" type="pres">
      <dgm:prSet presAssocID="{70BDC225-A200-4158-80D7-CB856C1CE5DD}" presName="connSite2" presStyleCnt="0"/>
      <dgm:spPr/>
    </dgm:pt>
    <dgm:pt modelId="{478768CF-E1AA-4B5B-9B70-F6075ECF5AAD}" type="pres">
      <dgm:prSet presAssocID="{5EA22E71-2C7C-44BC-BFAE-1A6BF8006D5D}" presName="Name18" presStyleLbl="sibTrans2D1" presStyleIdx="1" presStyleCnt="2"/>
      <dgm:spPr/>
    </dgm:pt>
    <dgm:pt modelId="{275227F1-EFC6-459E-BF41-7E56653659AC}" type="pres">
      <dgm:prSet presAssocID="{4F1C2E0D-8BC9-45C9-8943-C5BA4BBD6383}" presName="composite1" presStyleCnt="0"/>
      <dgm:spPr/>
    </dgm:pt>
    <dgm:pt modelId="{94CA5D3A-A672-49E9-93AD-20EABB892315}" type="pres">
      <dgm:prSet presAssocID="{4F1C2E0D-8BC9-45C9-8943-C5BA4BBD6383}" presName="dummyNode1" presStyleLbl="node1" presStyleIdx="1" presStyleCnt="3"/>
      <dgm:spPr/>
    </dgm:pt>
    <dgm:pt modelId="{F5D8AE35-58D2-4E1A-83B6-9DFF6B83EA64}" type="pres">
      <dgm:prSet presAssocID="{4F1C2E0D-8BC9-45C9-8943-C5BA4BBD6383}" presName="childNode1" presStyleLbl="bgAcc1" presStyleIdx="2" presStyleCnt="3" custScaleX="105966" custScaleY="128178" custLinFactNeighborX="-1085" custLinFactNeighborY="-2192">
        <dgm:presLayoutVars>
          <dgm:bulletEnabled val="1"/>
        </dgm:presLayoutVars>
      </dgm:prSet>
      <dgm:spPr/>
    </dgm:pt>
    <dgm:pt modelId="{F2F41681-D3CC-49BE-977C-DE90288B3AD6}" type="pres">
      <dgm:prSet presAssocID="{4F1C2E0D-8BC9-45C9-8943-C5BA4BBD6383}" presName="childNode1tx" presStyleLbl="bgAcc1" presStyleIdx="2" presStyleCnt="3">
        <dgm:presLayoutVars>
          <dgm:bulletEnabled val="1"/>
        </dgm:presLayoutVars>
      </dgm:prSet>
      <dgm:spPr/>
    </dgm:pt>
    <dgm:pt modelId="{66EFDDD6-17DB-4766-8C6E-0634DBA9B925}" type="pres">
      <dgm:prSet presAssocID="{4F1C2E0D-8BC9-45C9-8943-C5BA4BBD6383}" presName="parentNode1" presStyleLbl="node1" presStyleIdx="2" presStyleCnt="3" custScaleX="75151" custScaleY="60862" custLinFactNeighborX="-5289" custLinFactNeighborY="24555">
        <dgm:presLayoutVars>
          <dgm:chMax val="1"/>
          <dgm:bulletEnabled val="1"/>
        </dgm:presLayoutVars>
      </dgm:prSet>
      <dgm:spPr/>
    </dgm:pt>
    <dgm:pt modelId="{25A4CD55-4B36-485C-ABF7-DB86F64214D7}" type="pres">
      <dgm:prSet presAssocID="{4F1C2E0D-8BC9-45C9-8943-C5BA4BBD6383}" presName="connSite1" presStyleCnt="0"/>
      <dgm:spPr/>
    </dgm:pt>
  </dgm:ptLst>
  <dgm:cxnLst>
    <dgm:cxn modelId="{3EFA0A04-BF70-4DA1-B37F-639817A15D54}" srcId="{8DEB1CF1-C0E4-4268-985E-CF17337CCBB3}" destId="{B62E8F7C-5E54-4EFB-B17B-79F22273E67A}" srcOrd="1" destOrd="0" parTransId="{48746405-4AB3-48F2-A405-090000570EB5}" sibTransId="{C9C9CF76-234D-4096-870E-ED8C147EBE8E}"/>
    <dgm:cxn modelId="{A02DA80B-097E-48CB-835E-226068FC5768}" type="presOf" srcId="{B62E8F7C-5E54-4EFB-B17B-79F22273E67A}" destId="{2C99D523-257A-4C1A-9DD1-50747F16836C}" srcOrd="0" destOrd="1" presId="urn:microsoft.com/office/officeart/2005/8/layout/hProcess4"/>
    <dgm:cxn modelId="{025BA40E-6EBD-4923-B99A-CC378F746E4A}" type="presOf" srcId="{06AD26DB-80EE-4A42-AFD8-EEF28BED5BE3}" destId="{5A748F43-F6F8-4258-96B6-3B36D73FF096}" srcOrd="1" destOrd="2" presId="urn:microsoft.com/office/officeart/2005/8/layout/hProcess4"/>
    <dgm:cxn modelId="{D274E40F-59F9-4579-B80D-ACBD7167F4FB}" type="presOf" srcId="{A619ED6C-45EC-48EB-BF21-3AB3A7CC8BED}" destId="{2C99D523-257A-4C1A-9DD1-50747F16836C}" srcOrd="0" destOrd="3" presId="urn:microsoft.com/office/officeart/2005/8/layout/hProcess4"/>
    <dgm:cxn modelId="{C7527819-F240-467B-A674-D234B3563DE9}" srcId="{70BDC225-A200-4158-80D7-CB856C1CE5DD}" destId="{F97B692B-A44A-479D-AB76-0A5007A870C1}" srcOrd="0" destOrd="0" parTransId="{594FE509-08F0-4618-85D2-7342CA2F8404}" sibTransId="{659B07F2-5665-4D7A-BBBC-7431EB09890F}"/>
    <dgm:cxn modelId="{ACF45733-830C-4BED-B0A9-FB4FBC939515}" type="presOf" srcId="{36FDF144-E61A-4054-919D-DB99DFD46FD2}" destId="{F5D8AE35-58D2-4E1A-83B6-9DFF6B83EA64}" srcOrd="0" destOrd="1" presId="urn:microsoft.com/office/officeart/2005/8/layout/hProcess4"/>
    <dgm:cxn modelId="{3EDB8937-6235-4AD0-ADE0-9858EDAAFAF5}" type="presOf" srcId="{36FDF144-E61A-4054-919D-DB99DFD46FD2}" destId="{F2F41681-D3CC-49BE-977C-DE90288B3AD6}" srcOrd="1" destOrd="1" presId="urn:microsoft.com/office/officeart/2005/8/layout/hProcess4"/>
    <dgm:cxn modelId="{72A50739-44AD-4D5D-A126-E11C4BD775BD}" srcId="{4F1C2E0D-8BC9-45C9-8943-C5BA4BBD6383}" destId="{36FDF144-E61A-4054-919D-DB99DFD46FD2}" srcOrd="1" destOrd="0" parTransId="{C04B031E-008D-4643-B35F-28E423160414}" sibTransId="{DF98A961-B68C-46CC-8146-8744A8BC2453}"/>
    <dgm:cxn modelId="{D16E023C-FE14-49FC-A9B8-385EFD81B631}" type="presOf" srcId="{06AD26DB-80EE-4A42-AFD8-EEF28BED5BE3}" destId="{2C99D523-257A-4C1A-9DD1-50747F16836C}" srcOrd="0" destOrd="2" presId="urn:microsoft.com/office/officeart/2005/8/layout/hProcess4"/>
    <dgm:cxn modelId="{F701213E-6484-45B7-BA3E-963F4400A915}" srcId="{AA85A7BC-AAAA-4576-ADF2-D19FBF23D2AF}" destId="{8DEB1CF1-C0E4-4268-985E-CF17337CCBB3}" srcOrd="0" destOrd="0" parTransId="{C59AA895-C570-4F08-9815-A6C19C7575A6}" sibTransId="{E8945AE8-BF1A-4FD2-B918-C9D973F4019F}"/>
    <dgm:cxn modelId="{5CD94164-2617-44A3-ADCB-DBA71F256F2D}" srcId="{70BDC225-A200-4158-80D7-CB856C1CE5DD}" destId="{4CE3E5F6-A86E-44CA-BEFB-5001A49EF718}" srcOrd="1" destOrd="0" parTransId="{14E89511-E9FE-44B7-A18F-2C2305DA8163}" sibTransId="{7EDDD3C8-E971-4209-832C-F38873990DBE}"/>
    <dgm:cxn modelId="{5FC2CC49-4D63-4516-B998-96253A3558BE}" type="presOf" srcId="{4F1C2E0D-8BC9-45C9-8943-C5BA4BBD6383}" destId="{66EFDDD6-17DB-4766-8C6E-0634DBA9B925}" srcOrd="0" destOrd="0" presId="urn:microsoft.com/office/officeart/2005/8/layout/hProcess4"/>
    <dgm:cxn modelId="{8BF94E4A-E7E9-49BD-9ABB-2E923FD9E69A}" srcId="{70BDC225-A200-4158-80D7-CB856C1CE5DD}" destId="{5DB62E58-37A6-4930-AE24-9247D0B6A126}" srcOrd="2" destOrd="0" parTransId="{62775AE8-089D-4084-9827-F868E11F9969}" sibTransId="{EF379492-53CD-4A2B-B7A4-B595FE2CB8EA}"/>
    <dgm:cxn modelId="{7CCA5B6C-BA82-42C4-9E9A-0481EAE5213A}" type="presOf" srcId="{42FDB6E7-92DC-4694-902B-40E40D1B39DE}" destId="{2C99D523-257A-4C1A-9DD1-50747F16836C}" srcOrd="0" destOrd="0" presId="urn:microsoft.com/office/officeart/2005/8/layout/hProcess4"/>
    <dgm:cxn modelId="{2BC3676E-AEB6-4DFA-B4AE-C08B906E26B8}" type="presOf" srcId="{C746D5EF-CED9-4297-8205-7AF7A58DDF80}" destId="{F5D8AE35-58D2-4E1A-83B6-9DFF6B83EA64}" srcOrd="0" destOrd="2" presId="urn:microsoft.com/office/officeart/2005/8/layout/hProcess4"/>
    <dgm:cxn modelId="{A9B44D6F-2CCC-4D1D-A63B-5A57C723DDF4}" srcId="{8DEB1CF1-C0E4-4268-985E-CF17337CCBB3}" destId="{42FDB6E7-92DC-4694-902B-40E40D1B39DE}" srcOrd="0" destOrd="0" parTransId="{1CB233CB-86FD-4AFB-A58A-53707AA8D2A8}" sibTransId="{D5EB3D86-170C-42D9-BC73-D7332BEC3621}"/>
    <dgm:cxn modelId="{43DF8E50-2755-4973-9527-5702DB4C3D73}" type="presOf" srcId="{5DB62E58-37A6-4930-AE24-9247D0B6A126}" destId="{C7B44CC6-1B3D-4253-A73D-BB37F073122A}" srcOrd="1" destOrd="2" presId="urn:microsoft.com/office/officeart/2005/8/layout/hProcess4"/>
    <dgm:cxn modelId="{6C2DD074-C88B-405C-97A3-2F97A042070E}" type="presOf" srcId="{16BB2AD0-77CC-44DF-9F2D-4A5922718787}" destId="{F2F41681-D3CC-49BE-977C-DE90288B3AD6}" srcOrd="1" destOrd="0" presId="urn:microsoft.com/office/officeart/2005/8/layout/hProcess4"/>
    <dgm:cxn modelId="{ACD8E87F-1E94-4A0A-9039-A7B1AA6704FF}" type="presOf" srcId="{5EA22E71-2C7C-44BC-BFAE-1A6BF8006D5D}" destId="{478768CF-E1AA-4B5B-9B70-F6075ECF5AAD}" srcOrd="0" destOrd="0" presId="urn:microsoft.com/office/officeart/2005/8/layout/hProcess4"/>
    <dgm:cxn modelId="{12D45897-BFA4-40CB-87B5-A3CCD2A6F525}" srcId="{8DEB1CF1-C0E4-4268-985E-CF17337CCBB3}" destId="{06AD26DB-80EE-4A42-AFD8-EEF28BED5BE3}" srcOrd="2" destOrd="0" parTransId="{E0A5238C-F33E-481F-9AF0-E1FA35918A02}" sibTransId="{94469831-3BCC-4FF0-9028-B4A9006320BB}"/>
    <dgm:cxn modelId="{DF6E3DA6-3A04-4ADD-9525-F852C2265A97}" type="presOf" srcId="{4CE3E5F6-A86E-44CA-BEFB-5001A49EF718}" destId="{C7B44CC6-1B3D-4253-A73D-BB37F073122A}" srcOrd="1" destOrd="1" presId="urn:microsoft.com/office/officeart/2005/8/layout/hProcess4"/>
    <dgm:cxn modelId="{713D98AC-54AF-4458-AA98-1A30FD4D7439}" type="presOf" srcId="{A619ED6C-45EC-48EB-BF21-3AB3A7CC8BED}" destId="{5A748F43-F6F8-4258-96B6-3B36D73FF096}" srcOrd="1" destOrd="3" presId="urn:microsoft.com/office/officeart/2005/8/layout/hProcess4"/>
    <dgm:cxn modelId="{47CC6EAE-FC0E-4DE4-AC3A-F927D3C5EA59}" type="presOf" srcId="{70BDC225-A200-4158-80D7-CB856C1CE5DD}" destId="{ADF1363B-36C4-47AB-B29A-D0E268B476D3}" srcOrd="0" destOrd="0" presId="urn:microsoft.com/office/officeart/2005/8/layout/hProcess4"/>
    <dgm:cxn modelId="{1C63E7B5-7EC3-4A7F-A910-020BB6E7A6C2}" srcId="{AA85A7BC-AAAA-4576-ADF2-D19FBF23D2AF}" destId="{70BDC225-A200-4158-80D7-CB856C1CE5DD}" srcOrd="1" destOrd="0" parTransId="{99505754-869A-47EF-B7B9-6989B0042C18}" sibTransId="{5EA22E71-2C7C-44BC-BFAE-1A6BF8006D5D}"/>
    <dgm:cxn modelId="{ADD90BB7-43E6-403B-B535-A3E030BFF4A8}" type="presOf" srcId="{C746D5EF-CED9-4297-8205-7AF7A58DDF80}" destId="{F2F41681-D3CC-49BE-977C-DE90288B3AD6}" srcOrd="1" destOrd="2" presId="urn:microsoft.com/office/officeart/2005/8/layout/hProcess4"/>
    <dgm:cxn modelId="{34E626BA-BDD3-4198-AB85-06825665BC78}" srcId="{4F1C2E0D-8BC9-45C9-8943-C5BA4BBD6383}" destId="{16BB2AD0-77CC-44DF-9F2D-4A5922718787}" srcOrd="0" destOrd="0" parTransId="{F7D186FB-EFCC-4075-AB37-D5D629C4022F}" sibTransId="{13285EB0-0672-4363-ABB8-01EA2259F26C}"/>
    <dgm:cxn modelId="{574E0DC8-6C31-4C20-BF3D-47526C9B22CA}" type="presOf" srcId="{8DEB1CF1-C0E4-4268-985E-CF17337CCBB3}" destId="{63D02744-E697-42FE-8697-B829538867EB}" srcOrd="0" destOrd="0" presId="urn:microsoft.com/office/officeart/2005/8/layout/hProcess4"/>
    <dgm:cxn modelId="{134F71D3-BDA3-404E-8619-92CF83A124C1}" type="presOf" srcId="{42FDB6E7-92DC-4694-902B-40E40D1B39DE}" destId="{5A748F43-F6F8-4258-96B6-3B36D73FF096}" srcOrd="1" destOrd="0" presId="urn:microsoft.com/office/officeart/2005/8/layout/hProcess4"/>
    <dgm:cxn modelId="{5A61E4D4-9FF1-4283-8E60-9803E53BE02A}" type="presOf" srcId="{F97B692B-A44A-479D-AB76-0A5007A870C1}" destId="{C7B44CC6-1B3D-4253-A73D-BB37F073122A}" srcOrd="1" destOrd="0" presId="urn:microsoft.com/office/officeart/2005/8/layout/hProcess4"/>
    <dgm:cxn modelId="{5A75D0D6-140E-4DEC-881E-A5B63C06F25C}" srcId="{8DEB1CF1-C0E4-4268-985E-CF17337CCBB3}" destId="{A619ED6C-45EC-48EB-BF21-3AB3A7CC8BED}" srcOrd="3" destOrd="0" parTransId="{7E2916AD-0C1D-447F-8E2E-8F365F2B1A7A}" sibTransId="{EC3F7363-6871-423A-BCF4-13EA76B50EC4}"/>
    <dgm:cxn modelId="{9C7C0DD8-0FE9-4FBC-9C6A-6A16F40D20A0}" type="presOf" srcId="{F97B692B-A44A-479D-AB76-0A5007A870C1}" destId="{6EFCB209-F314-4A1D-80AF-AB5046DA5434}" srcOrd="0" destOrd="0" presId="urn:microsoft.com/office/officeart/2005/8/layout/hProcess4"/>
    <dgm:cxn modelId="{045AECDD-55DF-4B5A-9622-969404146939}" type="presOf" srcId="{E8945AE8-BF1A-4FD2-B918-C9D973F4019F}" destId="{465ABBBF-8DAB-4C0B-9082-396CD50077C4}" srcOrd="0" destOrd="0" presId="urn:microsoft.com/office/officeart/2005/8/layout/hProcess4"/>
    <dgm:cxn modelId="{124A32DE-F313-4E79-BF12-93E0FD14E75C}" srcId="{4F1C2E0D-8BC9-45C9-8943-C5BA4BBD6383}" destId="{C746D5EF-CED9-4297-8205-7AF7A58DDF80}" srcOrd="2" destOrd="0" parTransId="{68A80C28-DF73-4362-A9A3-0C5D3954922D}" sibTransId="{9470BAC2-5809-4749-9D69-3A12EB1D3381}"/>
    <dgm:cxn modelId="{538E38DE-9CEE-4CCB-9636-6D9B6757DCCF}" srcId="{AA85A7BC-AAAA-4576-ADF2-D19FBF23D2AF}" destId="{4F1C2E0D-8BC9-45C9-8943-C5BA4BBD6383}" srcOrd="2" destOrd="0" parTransId="{1BFB31E2-D156-428A-8AE2-40B8C9C59DBA}" sibTransId="{2BA1EE4E-0E43-40CF-84CB-BEFF7E30A201}"/>
    <dgm:cxn modelId="{B3999FE0-C8C5-438D-98F5-1D9E88AF33AF}" type="presOf" srcId="{AA85A7BC-AAAA-4576-ADF2-D19FBF23D2AF}" destId="{0C54C3AB-83CC-4461-B927-E4C44EE70289}" srcOrd="0" destOrd="0" presId="urn:microsoft.com/office/officeart/2005/8/layout/hProcess4"/>
    <dgm:cxn modelId="{DDA42BF3-C2C0-4C7F-8D44-CBE9CB1A75DA}" type="presOf" srcId="{B62E8F7C-5E54-4EFB-B17B-79F22273E67A}" destId="{5A748F43-F6F8-4258-96B6-3B36D73FF096}" srcOrd="1" destOrd="1" presId="urn:microsoft.com/office/officeart/2005/8/layout/hProcess4"/>
    <dgm:cxn modelId="{4E8655F5-67C4-4AE7-8026-6FDBDC1E6988}" type="presOf" srcId="{4CE3E5F6-A86E-44CA-BEFB-5001A49EF718}" destId="{6EFCB209-F314-4A1D-80AF-AB5046DA5434}" srcOrd="0" destOrd="1" presId="urn:microsoft.com/office/officeart/2005/8/layout/hProcess4"/>
    <dgm:cxn modelId="{5B42A8F5-ACB8-4925-830C-F26532D93B22}" type="presOf" srcId="{5DB62E58-37A6-4930-AE24-9247D0B6A126}" destId="{6EFCB209-F314-4A1D-80AF-AB5046DA5434}" srcOrd="0" destOrd="2" presId="urn:microsoft.com/office/officeart/2005/8/layout/hProcess4"/>
    <dgm:cxn modelId="{36A387F7-8ABC-482D-ADE2-FAB536E6AAA6}" type="presOf" srcId="{16BB2AD0-77CC-44DF-9F2D-4A5922718787}" destId="{F5D8AE35-58D2-4E1A-83B6-9DFF6B83EA64}" srcOrd="0" destOrd="0" presId="urn:microsoft.com/office/officeart/2005/8/layout/hProcess4"/>
    <dgm:cxn modelId="{1E940A64-A100-46C7-981B-AAA4AEABFC68}" type="presParOf" srcId="{0C54C3AB-83CC-4461-B927-E4C44EE70289}" destId="{FA533628-B516-42EC-B380-262B3EB5FDA9}" srcOrd="0" destOrd="0" presId="urn:microsoft.com/office/officeart/2005/8/layout/hProcess4"/>
    <dgm:cxn modelId="{43F4AF26-6848-4F9E-8F23-D41033396C20}" type="presParOf" srcId="{0C54C3AB-83CC-4461-B927-E4C44EE70289}" destId="{168447A0-655F-4F77-9E0D-D06EF025F878}" srcOrd="1" destOrd="0" presId="urn:microsoft.com/office/officeart/2005/8/layout/hProcess4"/>
    <dgm:cxn modelId="{D40AC46E-1878-4E23-A03E-98CE118CDC4C}" type="presParOf" srcId="{0C54C3AB-83CC-4461-B927-E4C44EE70289}" destId="{AB5852C5-B504-4498-8C97-AB6186C5F671}" srcOrd="2" destOrd="0" presId="urn:microsoft.com/office/officeart/2005/8/layout/hProcess4"/>
    <dgm:cxn modelId="{7EF298FA-9030-4DB2-AF0A-309018A331DE}" type="presParOf" srcId="{AB5852C5-B504-4498-8C97-AB6186C5F671}" destId="{8BAA130E-72E7-4959-A35C-B8C33564E477}" srcOrd="0" destOrd="0" presId="urn:microsoft.com/office/officeart/2005/8/layout/hProcess4"/>
    <dgm:cxn modelId="{F7C2398E-0140-498E-8C01-1C10FD39B50C}" type="presParOf" srcId="{8BAA130E-72E7-4959-A35C-B8C33564E477}" destId="{D12A8DFE-835D-4368-805F-B068F115C084}" srcOrd="0" destOrd="0" presId="urn:microsoft.com/office/officeart/2005/8/layout/hProcess4"/>
    <dgm:cxn modelId="{94E04205-799C-41B0-9DEF-D7DB8E386DB6}" type="presParOf" srcId="{8BAA130E-72E7-4959-A35C-B8C33564E477}" destId="{2C99D523-257A-4C1A-9DD1-50747F16836C}" srcOrd="1" destOrd="0" presId="urn:microsoft.com/office/officeart/2005/8/layout/hProcess4"/>
    <dgm:cxn modelId="{44CF6765-E5B7-4ECC-974E-3438DDAE7309}" type="presParOf" srcId="{8BAA130E-72E7-4959-A35C-B8C33564E477}" destId="{5A748F43-F6F8-4258-96B6-3B36D73FF096}" srcOrd="2" destOrd="0" presId="urn:microsoft.com/office/officeart/2005/8/layout/hProcess4"/>
    <dgm:cxn modelId="{EB82EE94-047A-44FB-A0AB-E2F64A26D2A7}" type="presParOf" srcId="{8BAA130E-72E7-4959-A35C-B8C33564E477}" destId="{63D02744-E697-42FE-8697-B829538867EB}" srcOrd="3" destOrd="0" presId="urn:microsoft.com/office/officeart/2005/8/layout/hProcess4"/>
    <dgm:cxn modelId="{3386876F-C06F-4AB2-BF2C-E617D63F3998}" type="presParOf" srcId="{8BAA130E-72E7-4959-A35C-B8C33564E477}" destId="{C2202D87-AE34-47A9-89A6-40F8D8122AAF}" srcOrd="4" destOrd="0" presId="urn:microsoft.com/office/officeart/2005/8/layout/hProcess4"/>
    <dgm:cxn modelId="{2FD54785-048F-4879-8DF8-3A29498449C5}" type="presParOf" srcId="{AB5852C5-B504-4498-8C97-AB6186C5F671}" destId="{465ABBBF-8DAB-4C0B-9082-396CD50077C4}" srcOrd="1" destOrd="0" presId="urn:microsoft.com/office/officeart/2005/8/layout/hProcess4"/>
    <dgm:cxn modelId="{969B3656-5DE8-4FFC-A307-7734160BE6A7}" type="presParOf" srcId="{AB5852C5-B504-4498-8C97-AB6186C5F671}" destId="{1B00AED2-760E-4403-88AB-85C1428AD388}" srcOrd="2" destOrd="0" presId="urn:microsoft.com/office/officeart/2005/8/layout/hProcess4"/>
    <dgm:cxn modelId="{53387A65-0BEB-402B-8097-9789271D5466}" type="presParOf" srcId="{1B00AED2-760E-4403-88AB-85C1428AD388}" destId="{EC4B989D-4ED3-4080-8426-2C201F9A469E}" srcOrd="0" destOrd="0" presId="urn:microsoft.com/office/officeart/2005/8/layout/hProcess4"/>
    <dgm:cxn modelId="{A97FDD81-8B3D-441B-B580-D24DEC8C409C}" type="presParOf" srcId="{1B00AED2-760E-4403-88AB-85C1428AD388}" destId="{6EFCB209-F314-4A1D-80AF-AB5046DA5434}" srcOrd="1" destOrd="0" presId="urn:microsoft.com/office/officeart/2005/8/layout/hProcess4"/>
    <dgm:cxn modelId="{693A6A56-261C-4489-BF26-577C4501DCAF}" type="presParOf" srcId="{1B00AED2-760E-4403-88AB-85C1428AD388}" destId="{C7B44CC6-1B3D-4253-A73D-BB37F073122A}" srcOrd="2" destOrd="0" presId="urn:microsoft.com/office/officeart/2005/8/layout/hProcess4"/>
    <dgm:cxn modelId="{8180756B-DFCE-449C-9DFE-C7AE9ED34BBC}" type="presParOf" srcId="{1B00AED2-760E-4403-88AB-85C1428AD388}" destId="{ADF1363B-36C4-47AB-B29A-D0E268B476D3}" srcOrd="3" destOrd="0" presId="urn:microsoft.com/office/officeart/2005/8/layout/hProcess4"/>
    <dgm:cxn modelId="{3DA64E47-28A6-4228-BF67-8CDF41E3D7E9}" type="presParOf" srcId="{1B00AED2-760E-4403-88AB-85C1428AD388}" destId="{B37AD28B-A4F9-4121-B4DB-24D785526888}" srcOrd="4" destOrd="0" presId="urn:microsoft.com/office/officeart/2005/8/layout/hProcess4"/>
    <dgm:cxn modelId="{F2514AE0-DD42-40DD-A7E7-539087649629}" type="presParOf" srcId="{AB5852C5-B504-4498-8C97-AB6186C5F671}" destId="{478768CF-E1AA-4B5B-9B70-F6075ECF5AAD}" srcOrd="3" destOrd="0" presId="urn:microsoft.com/office/officeart/2005/8/layout/hProcess4"/>
    <dgm:cxn modelId="{AE2654EF-9DE6-4CA5-AAF6-E5BA893B9DFE}" type="presParOf" srcId="{AB5852C5-B504-4498-8C97-AB6186C5F671}" destId="{275227F1-EFC6-459E-BF41-7E56653659AC}" srcOrd="4" destOrd="0" presId="urn:microsoft.com/office/officeart/2005/8/layout/hProcess4"/>
    <dgm:cxn modelId="{A3916BD4-4B46-4AF6-9CA6-FDD1E9EBCE46}" type="presParOf" srcId="{275227F1-EFC6-459E-BF41-7E56653659AC}" destId="{94CA5D3A-A672-49E9-93AD-20EABB892315}" srcOrd="0" destOrd="0" presId="urn:microsoft.com/office/officeart/2005/8/layout/hProcess4"/>
    <dgm:cxn modelId="{5B804248-1B49-467C-9BF4-51EE62C8C345}" type="presParOf" srcId="{275227F1-EFC6-459E-BF41-7E56653659AC}" destId="{F5D8AE35-58D2-4E1A-83B6-9DFF6B83EA64}" srcOrd="1" destOrd="0" presId="urn:microsoft.com/office/officeart/2005/8/layout/hProcess4"/>
    <dgm:cxn modelId="{5DC1E62A-3861-45E9-8703-2150BE92E00B}" type="presParOf" srcId="{275227F1-EFC6-459E-BF41-7E56653659AC}" destId="{F2F41681-D3CC-49BE-977C-DE90288B3AD6}" srcOrd="2" destOrd="0" presId="urn:microsoft.com/office/officeart/2005/8/layout/hProcess4"/>
    <dgm:cxn modelId="{DAA71108-2097-4697-A9D8-0392BC2CF815}" type="presParOf" srcId="{275227F1-EFC6-459E-BF41-7E56653659AC}" destId="{66EFDDD6-17DB-4766-8C6E-0634DBA9B925}" srcOrd="3" destOrd="0" presId="urn:microsoft.com/office/officeart/2005/8/layout/hProcess4"/>
    <dgm:cxn modelId="{4D6EE148-7677-4F07-8542-A6286F9DD442}" type="presParOf" srcId="{275227F1-EFC6-459E-BF41-7E56653659AC}" destId="{25A4CD55-4B36-485C-ABF7-DB86F64214D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F55CF7-37CA-4B6D-9BBF-616BA300AFA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38DFF4F-31C6-4B77-8E3B-94FD0AFBFC54}">
      <dgm:prSet phldrT="[Text]" custT="1"/>
      <dgm:spPr>
        <a:solidFill>
          <a:srgbClr val="95C11F"/>
        </a:solidFill>
      </dgm:spPr>
      <dgm:t>
        <a:bodyPr/>
        <a:lstStyle/>
        <a:p>
          <a:pPr rtl="0"/>
          <a:r>
            <a:rPr lang="en-CA" sz="1600" b="1" i="0" u="none" dirty="0">
              <a:solidFill>
                <a:schemeClr val="bg1"/>
              </a:solidFill>
              <a:latin typeface="+mj-lt"/>
            </a:rPr>
            <a:t>Counting outputs and beneficiaries</a:t>
          </a:r>
          <a:endParaRPr lang="en-US" sz="1600" b="1" dirty="0">
            <a:solidFill>
              <a:schemeClr val="bg1"/>
            </a:solidFill>
            <a:latin typeface="+mj-lt"/>
          </a:endParaRPr>
        </a:p>
      </dgm:t>
    </dgm:pt>
    <dgm:pt modelId="{0871FEFA-616D-47E1-95A7-F1255FD78515}" type="parTrans" cxnId="{902F64D4-72C3-40AD-89FE-F1CE3B3F2770}">
      <dgm:prSet/>
      <dgm:spPr/>
      <dgm:t>
        <a:bodyPr/>
        <a:lstStyle/>
        <a:p>
          <a:endParaRPr lang="en-US" sz="1600" b="0">
            <a:latin typeface="+mj-lt"/>
          </a:endParaRPr>
        </a:p>
      </dgm:t>
    </dgm:pt>
    <dgm:pt modelId="{A0DD25FF-1539-4741-8EE6-4D9480EE3C98}" type="sibTrans" cxnId="{902F64D4-72C3-40AD-89FE-F1CE3B3F2770}">
      <dgm:prSet/>
      <dgm:spPr>
        <a:solidFill>
          <a:schemeClr val="bg2">
            <a:alpha val="90000"/>
          </a:schemeClr>
        </a:solidFill>
        <a:ln>
          <a:noFill/>
        </a:ln>
      </dgm:spPr>
      <dgm:t>
        <a:bodyPr/>
        <a:lstStyle/>
        <a:p>
          <a:endParaRPr lang="en-US" sz="1600" b="0">
            <a:latin typeface="+mj-lt"/>
          </a:endParaRPr>
        </a:p>
      </dgm:t>
    </dgm:pt>
    <dgm:pt modelId="{4E35D338-C27C-4F50-ABFA-FFDE935FC1BC}">
      <dgm:prSet custT="1"/>
      <dgm:spPr>
        <a:solidFill>
          <a:srgbClr val="00A19A"/>
        </a:solidFill>
      </dgm:spPr>
      <dgm:t>
        <a:bodyPr/>
        <a:lstStyle/>
        <a:p>
          <a:r>
            <a:rPr lang="en-CA" sz="1600" b="1" i="0" u="none" dirty="0">
              <a:solidFill>
                <a:schemeClr val="bg1"/>
              </a:solidFill>
              <a:latin typeface="+mj-lt"/>
            </a:rPr>
            <a:t>Collecting stakeholder feedback</a:t>
          </a:r>
          <a:endParaRPr lang="en-GB" sz="1600" b="1" dirty="0">
            <a:solidFill>
              <a:schemeClr val="bg1"/>
            </a:solidFill>
            <a:latin typeface="+mj-lt"/>
          </a:endParaRPr>
        </a:p>
      </dgm:t>
    </dgm:pt>
    <dgm:pt modelId="{52FE96A7-58DC-4A73-8FD3-F49CDA6E7CE8}" type="parTrans" cxnId="{8894EB97-B978-405E-9F4E-B93A5D29B2ED}">
      <dgm:prSet/>
      <dgm:spPr/>
      <dgm:t>
        <a:bodyPr/>
        <a:lstStyle/>
        <a:p>
          <a:endParaRPr lang="en-US" sz="1600" b="0">
            <a:latin typeface="+mj-lt"/>
          </a:endParaRPr>
        </a:p>
      </dgm:t>
    </dgm:pt>
    <dgm:pt modelId="{3EECBA20-AF43-4767-AA31-EC54513955E9}" type="sibTrans" cxnId="{8894EB97-B978-405E-9F4E-B93A5D29B2ED}">
      <dgm:prSet/>
      <dgm:spPr>
        <a:solidFill>
          <a:schemeClr val="bg2">
            <a:alpha val="90000"/>
          </a:schemeClr>
        </a:solidFill>
        <a:ln>
          <a:noFill/>
        </a:ln>
      </dgm:spPr>
      <dgm:t>
        <a:bodyPr/>
        <a:lstStyle/>
        <a:p>
          <a:endParaRPr lang="en-US" sz="1600" b="0">
            <a:latin typeface="+mj-lt"/>
          </a:endParaRPr>
        </a:p>
      </dgm:t>
    </dgm:pt>
    <dgm:pt modelId="{BB3763C0-CABC-481E-9830-E94817488876}">
      <dgm:prSet custT="1"/>
      <dgm:spPr>
        <a:solidFill>
          <a:srgbClr val="1B4F8F"/>
        </a:solidFill>
      </dgm:spPr>
      <dgm:t>
        <a:bodyPr/>
        <a:lstStyle/>
        <a:p>
          <a:r>
            <a:rPr lang="en-CA" sz="1600" b="1" i="0" u="none" dirty="0">
              <a:solidFill>
                <a:schemeClr val="bg1"/>
              </a:solidFill>
              <a:latin typeface="+mj-lt"/>
            </a:rPr>
            <a:t>Using standardised metrics</a:t>
          </a:r>
          <a:endParaRPr lang="en-GB" sz="1600" b="1" dirty="0">
            <a:solidFill>
              <a:schemeClr val="bg1"/>
            </a:solidFill>
            <a:latin typeface="+mj-lt"/>
          </a:endParaRPr>
        </a:p>
      </dgm:t>
    </dgm:pt>
    <dgm:pt modelId="{03A26621-76B2-441E-B871-CBD23F1A89B3}" type="parTrans" cxnId="{D3017DCE-BCDE-4A68-8395-94CEC2718229}">
      <dgm:prSet/>
      <dgm:spPr/>
      <dgm:t>
        <a:bodyPr/>
        <a:lstStyle/>
        <a:p>
          <a:endParaRPr lang="en-US" sz="1600" b="0">
            <a:latin typeface="+mj-lt"/>
          </a:endParaRPr>
        </a:p>
      </dgm:t>
    </dgm:pt>
    <dgm:pt modelId="{A8B813A3-C9E2-4A49-BCC9-BC14FA8D8976}" type="sibTrans" cxnId="{D3017DCE-BCDE-4A68-8395-94CEC2718229}">
      <dgm:prSet/>
      <dgm:spPr>
        <a:solidFill>
          <a:schemeClr val="bg2">
            <a:alpha val="90000"/>
          </a:schemeClr>
        </a:solidFill>
        <a:ln>
          <a:noFill/>
        </a:ln>
      </dgm:spPr>
      <dgm:t>
        <a:bodyPr/>
        <a:lstStyle/>
        <a:p>
          <a:endParaRPr lang="en-US" sz="1600" b="0">
            <a:latin typeface="+mj-lt"/>
          </a:endParaRPr>
        </a:p>
      </dgm:t>
    </dgm:pt>
    <dgm:pt modelId="{24DA09EA-1A1E-44F0-897D-093354B40E8A}">
      <dgm:prSet custT="1"/>
      <dgm:spPr>
        <a:solidFill>
          <a:schemeClr val="bg1">
            <a:lumMod val="50000"/>
          </a:schemeClr>
        </a:solidFill>
      </dgm:spPr>
      <dgm:t>
        <a:bodyPr/>
        <a:lstStyle/>
        <a:p>
          <a:r>
            <a:rPr lang="en-CA" sz="1600" b="1" i="0" u="none" dirty="0">
              <a:solidFill>
                <a:schemeClr val="bg1"/>
              </a:solidFill>
              <a:latin typeface="+mj-lt"/>
            </a:rPr>
            <a:t>Measuring well-being</a:t>
          </a:r>
          <a:endParaRPr lang="en-GB" sz="1600" b="1" dirty="0">
            <a:solidFill>
              <a:schemeClr val="bg1"/>
            </a:solidFill>
            <a:latin typeface="+mj-lt"/>
          </a:endParaRPr>
        </a:p>
      </dgm:t>
    </dgm:pt>
    <dgm:pt modelId="{0B8CE4A6-D7FB-416B-95CD-711AB12D550A}" type="parTrans" cxnId="{CD4FEFF4-CFE9-4E2D-94EA-D904DAAF9F6B}">
      <dgm:prSet/>
      <dgm:spPr/>
      <dgm:t>
        <a:bodyPr/>
        <a:lstStyle/>
        <a:p>
          <a:endParaRPr lang="en-US" sz="1600" b="0">
            <a:latin typeface="+mj-lt"/>
          </a:endParaRPr>
        </a:p>
      </dgm:t>
    </dgm:pt>
    <dgm:pt modelId="{5C92B1CF-9267-47D0-8804-86F735CA592F}" type="sibTrans" cxnId="{CD4FEFF4-CFE9-4E2D-94EA-D904DAAF9F6B}">
      <dgm:prSet/>
      <dgm:spPr>
        <a:solidFill>
          <a:schemeClr val="bg2">
            <a:alpha val="90000"/>
          </a:schemeClr>
        </a:solidFill>
        <a:ln>
          <a:noFill/>
        </a:ln>
      </dgm:spPr>
      <dgm:t>
        <a:bodyPr/>
        <a:lstStyle/>
        <a:p>
          <a:endParaRPr lang="en-US" sz="1600" b="0">
            <a:latin typeface="+mj-lt"/>
          </a:endParaRPr>
        </a:p>
      </dgm:t>
    </dgm:pt>
    <dgm:pt modelId="{48A33311-4C73-4384-AB3B-7EE779AAAF01}">
      <dgm:prSet custT="1"/>
      <dgm:spPr>
        <a:solidFill>
          <a:srgbClr val="95C11F"/>
        </a:solidFill>
      </dgm:spPr>
      <dgm:t>
        <a:bodyPr/>
        <a:lstStyle/>
        <a:p>
          <a:r>
            <a:rPr lang="en-CA" sz="1600" b="1" i="0" u="none" dirty="0">
              <a:solidFill>
                <a:schemeClr val="bg1"/>
              </a:solidFill>
              <a:latin typeface="+mj-lt"/>
            </a:rPr>
            <a:t>Populating predefined frameworks</a:t>
          </a:r>
          <a:endParaRPr lang="en-GB" sz="1600" b="1" dirty="0">
            <a:solidFill>
              <a:schemeClr val="bg1"/>
            </a:solidFill>
            <a:latin typeface="+mj-lt"/>
          </a:endParaRPr>
        </a:p>
      </dgm:t>
    </dgm:pt>
    <dgm:pt modelId="{2869BC6A-DCE0-484B-BF10-DAE7362DA531}" type="parTrans" cxnId="{141974BB-4192-4C00-9DE0-878327DB1CAF}">
      <dgm:prSet/>
      <dgm:spPr/>
      <dgm:t>
        <a:bodyPr/>
        <a:lstStyle/>
        <a:p>
          <a:endParaRPr lang="en-US" sz="1600" b="0">
            <a:latin typeface="+mj-lt"/>
          </a:endParaRPr>
        </a:p>
      </dgm:t>
    </dgm:pt>
    <dgm:pt modelId="{BC3D84A2-D0C4-4149-91C3-68EE1AE988FF}" type="sibTrans" cxnId="{141974BB-4192-4C00-9DE0-878327DB1CAF}">
      <dgm:prSet/>
      <dgm:spPr/>
      <dgm:t>
        <a:bodyPr/>
        <a:lstStyle/>
        <a:p>
          <a:endParaRPr lang="en-US" sz="1600" b="0">
            <a:latin typeface="+mj-lt"/>
          </a:endParaRPr>
        </a:p>
      </dgm:t>
    </dgm:pt>
    <dgm:pt modelId="{68EEB33A-E324-4D8E-BD3F-696E326B985C}">
      <dgm:prSet custT="1"/>
      <dgm:spPr>
        <a:solidFill>
          <a:schemeClr val="accent1">
            <a:lumMod val="50000"/>
          </a:schemeClr>
        </a:solidFill>
      </dgm:spPr>
      <dgm:t>
        <a:bodyPr/>
        <a:lstStyle/>
        <a:p>
          <a:endParaRPr lang="en-US" b="1" dirty="0">
            <a:solidFill>
              <a:schemeClr val="bg1"/>
            </a:solidFill>
          </a:endParaRPr>
        </a:p>
      </dgm:t>
    </dgm:pt>
    <dgm:pt modelId="{C5F37510-6748-4612-AC25-2969AC06DDC8}" type="parTrans" cxnId="{1747A92A-D228-449B-B490-BE7535E295C1}">
      <dgm:prSet/>
      <dgm:spPr/>
      <dgm:t>
        <a:bodyPr/>
        <a:lstStyle/>
        <a:p>
          <a:endParaRPr lang="en-US" sz="1600" b="0">
            <a:latin typeface="+mj-lt"/>
          </a:endParaRPr>
        </a:p>
      </dgm:t>
    </dgm:pt>
    <dgm:pt modelId="{AE61CD80-2081-4301-8C52-8826BF4E674C}" type="sibTrans" cxnId="{1747A92A-D228-449B-B490-BE7535E295C1}">
      <dgm:prSet/>
      <dgm:spPr/>
      <dgm:t>
        <a:bodyPr/>
        <a:lstStyle/>
        <a:p>
          <a:endParaRPr lang="en-US" sz="1600" b="0">
            <a:latin typeface="+mj-lt"/>
          </a:endParaRPr>
        </a:p>
      </dgm:t>
    </dgm:pt>
    <dgm:pt modelId="{AAB50287-ADE8-4AA3-9805-15E2F570E757}">
      <dgm:prSet custT="1"/>
      <dgm:spPr>
        <a:solidFill>
          <a:srgbClr val="002060"/>
        </a:solidFill>
      </dgm:spPr>
      <dgm:t>
        <a:bodyPr/>
        <a:lstStyle/>
        <a:p>
          <a:endParaRPr lang="en-US" dirty="0"/>
        </a:p>
      </dgm:t>
    </dgm:pt>
    <dgm:pt modelId="{FCA26C27-1A59-485F-9FF4-80EB43E2AFA7}" type="parTrans" cxnId="{8E231149-5981-45B5-A2B5-63FE753AA3BB}">
      <dgm:prSet/>
      <dgm:spPr/>
      <dgm:t>
        <a:bodyPr/>
        <a:lstStyle/>
        <a:p>
          <a:endParaRPr lang="en-US" sz="1600" b="0">
            <a:latin typeface="+mj-lt"/>
          </a:endParaRPr>
        </a:p>
      </dgm:t>
    </dgm:pt>
    <dgm:pt modelId="{79AC1F2D-4B16-4217-89F8-28022F6F6CF3}" type="sibTrans" cxnId="{8E231149-5981-45B5-A2B5-63FE753AA3BB}">
      <dgm:prSet/>
      <dgm:spPr/>
      <dgm:t>
        <a:bodyPr/>
        <a:lstStyle/>
        <a:p>
          <a:endParaRPr lang="en-US" sz="1600" b="0">
            <a:latin typeface="+mj-lt"/>
          </a:endParaRPr>
        </a:p>
      </dgm:t>
    </dgm:pt>
    <dgm:pt modelId="{BFAE91B5-6265-47BE-93EE-7AE00C391286}" type="pres">
      <dgm:prSet presAssocID="{7FF55CF7-37CA-4B6D-9BBF-616BA300AFA4}" presName="outerComposite" presStyleCnt="0">
        <dgm:presLayoutVars>
          <dgm:chMax val="5"/>
          <dgm:dir/>
          <dgm:resizeHandles val="exact"/>
        </dgm:presLayoutVars>
      </dgm:prSet>
      <dgm:spPr/>
    </dgm:pt>
    <dgm:pt modelId="{438E38E7-0F11-4247-8208-3CE0BD697E90}" type="pres">
      <dgm:prSet presAssocID="{7FF55CF7-37CA-4B6D-9BBF-616BA300AFA4}" presName="dummyMaxCanvas" presStyleCnt="0">
        <dgm:presLayoutVars/>
      </dgm:prSet>
      <dgm:spPr/>
    </dgm:pt>
    <dgm:pt modelId="{5F162298-8BDC-4FED-9CCF-8E38D66AAB1C}" type="pres">
      <dgm:prSet presAssocID="{7FF55CF7-37CA-4B6D-9BBF-616BA300AFA4}" presName="FiveNodes_1" presStyleLbl="node1" presStyleIdx="0" presStyleCnt="5">
        <dgm:presLayoutVars>
          <dgm:bulletEnabled val="1"/>
        </dgm:presLayoutVars>
      </dgm:prSet>
      <dgm:spPr/>
    </dgm:pt>
    <dgm:pt modelId="{FFC227A7-75A8-4F89-9B3C-27CC257E0B09}" type="pres">
      <dgm:prSet presAssocID="{7FF55CF7-37CA-4B6D-9BBF-616BA300AFA4}" presName="FiveNodes_2" presStyleLbl="node1" presStyleIdx="1" presStyleCnt="5">
        <dgm:presLayoutVars>
          <dgm:bulletEnabled val="1"/>
        </dgm:presLayoutVars>
      </dgm:prSet>
      <dgm:spPr/>
    </dgm:pt>
    <dgm:pt modelId="{590E30A9-1747-4315-9B16-E183F9E25CDE}" type="pres">
      <dgm:prSet presAssocID="{7FF55CF7-37CA-4B6D-9BBF-616BA300AFA4}" presName="FiveNodes_3" presStyleLbl="node1" presStyleIdx="2" presStyleCnt="5">
        <dgm:presLayoutVars>
          <dgm:bulletEnabled val="1"/>
        </dgm:presLayoutVars>
      </dgm:prSet>
      <dgm:spPr/>
    </dgm:pt>
    <dgm:pt modelId="{E0C78AD5-DF02-48FF-905A-72FEE7ADE2D9}" type="pres">
      <dgm:prSet presAssocID="{7FF55CF7-37CA-4B6D-9BBF-616BA300AFA4}" presName="FiveNodes_4" presStyleLbl="node1" presStyleIdx="3" presStyleCnt="5">
        <dgm:presLayoutVars>
          <dgm:bulletEnabled val="1"/>
        </dgm:presLayoutVars>
      </dgm:prSet>
      <dgm:spPr/>
    </dgm:pt>
    <dgm:pt modelId="{C0F16B68-30C7-402B-BE22-62ECC33EF3E2}" type="pres">
      <dgm:prSet presAssocID="{7FF55CF7-37CA-4B6D-9BBF-616BA300AFA4}" presName="FiveNodes_5" presStyleLbl="node1" presStyleIdx="4" presStyleCnt="5">
        <dgm:presLayoutVars>
          <dgm:bulletEnabled val="1"/>
        </dgm:presLayoutVars>
      </dgm:prSet>
      <dgm:spPr/>
    </dgm:pt>
    <dgm:pt modelId="{200D0784-5F45-4B07-852C-6BF66307BB82}" type="pres">
      <dgm:prSet presAssocID="{7FF55CF7-37CA-4B6D-9BBF-616BA300AFA4}" presName="FiveConn_1-2" presStyleLbl="fgAccFollowNode1" presStyleIdx="0" presStyleCnt="4">
        <dgm:presLayoutVars>
          <dgm:bulletEnabled val="1"/>
        </dgm:presLayoutVars>
      </dgm:prSet>
      <dgm:spPr/>
    </dgm:pt>
    <dgm:pt modelId="{0FCBB1A5-E441-4F4D-B574-A102ADB4914A}" type="pres">
      <dgm:prSet presAssocID="{7FF55CF7-37CA-4B6D-9BBF-616BA300AFA4}" presName="FiveConn_2-3" presStyleLbl="fgAccFollowNode1" presStyleIdx="1" presStyleCnt="4">
        <dgm:presLayoutVars>
          <dgm:bulletEnabled val="1"/>
        </dgm:presLayoutVars>
      </dgm:prSet>
      <dgm:spPr/>
    </dgm:pt>
    <dgm:pt modelId="{D4E49D7D-5396-4047-AF90-493E0944C725}" type="pres">
      <dgm:prSet presAssocID="{7FF55CF7-37CA-4B6D-9BBF-616BA300AFA4}" presName="FiveConn_3-4" presStyleLbl="fgAccFollowNode1" presStyleIdx="2" presStyleCnt="4">
        <dgm:presLayoutVars>
          <dgm:bulletEnabled val="1"/>
        </dgm:presLayoutVars>
      </dgm:prSet>
      <dgm:spPr/>
    </dgm:pt>
    <dgm:pt modelId="{19C1E07B-29C1-4118-9E8F-C4D9BC46AC3B}" type="pres">
      <dgm:prSet presAssocID="{7FF55CF7-37CA-4B6D-9BBF-616BA300AFA4}" presName="FiveConn_4-5" presStyleLbl="fgAccFollowNode1" presStyleIdx="3" presStyleCnt="4">
        <dgm:presLayoutVars>
          <dgm:bulletEnabled val="1"/>
        </dgm:presLayoutVars>
      </dgm:prSet>
      <dgm:spPr/>
    </dgm:pt>
    <dgm:pt modelId="{6EDB58FF-0CE1-49F7-8381-9EC43DC91313}" type="pres">
      <dgm:prSet presAssocID="{7FF55CF7-37CA-4B6D-9BBF-616BA300AFA4}" presName="FiveNodes_1_text" presStyleLbl="node1" presStyleIdx="4" presStyleCnt="5">
        <dgm:presLayoutVars>
          <dgm:bulletEnabled val="1"/>
        </dgm:presLayoutVars>
      </dgm:prSet>
      <dgm:spPr/>
    </dgm:pt>
    <dgm:pt modelId="{8FEA7B21-7C96-4886-82E1-1AE24404C489}" type="pres">
      <dgm:prSet presAssocID="{7FF55CF7-37CA-4B6D-9BBF-616BA300AFA4}" presName="FiveNodes_2_text" presStyleLbl="node1" presStyleIdx="4" presStyleCnt="5">
        <dgm:presLayoutVars>
          <dgm:bulletEnabled val="1"/>
        </dgm:presLayoutVars>
      </dgm:prSet>
      <dgm:spPr/>
    </dgm:pt>
    <dgm:pt modelId="{7609E00E-3407-4378-B488-10CFBDFA9797}" type="pres">
      <dgm:prSet presAssocID="{7FF55CF7-37CA-4B6D-9BBF-616BA300AFA4}" presName="FiveNodes_3_text" presStyleLbl="node1" presStyleIdx="4" presStyleCnt="5">
        <dgm:presLayoutVars>
          <dgm:bulletEnabled val="1"/>
        </dgm:presLayoutVars>
      </dgm:prSet>
      <dgm:spPr/>
    </dgm:pt>
    <dgm:pt modelId="{EBE2A1F5-1D1F-4910-9CCC-ED1B2D229380}" type="pres">
      <dgm:prSet presAssocID="{7FF55CF7-37CA-4B6D-9BBF-616BA300AFA4}" presName="FiveNodes_4_text" presStyleLbl="node1" presStyleIdx="4" presStyleCnt="5">
        <dgm:presLayoutVars>
          <dgm:bulletEnabled val="1"/>
        </dgm:presLayoutVars>
      </dgm:prSet>
      <dgm:spPr/>
    </dgm:pt>
    <dgm:pt modelId="{084A2738-25A5-4463-B6CD-319DF3CCC884}" type="pres">
      <dgm:prSet presAssocID="{7FF55CF7-37CA-4B6D-9BBF-616BA300AFA4}" presName="FiveNodes_5_text" presStyleLbl="node1" presStyleIdx="4" presStyleCnt="5">
        <dgm:presLayoutVars>
          <dgm:bulletEnabled val="1"/>
        </dgm:presLayoutVars>
      </dgm:prSet>
      <dgm:spPr/>
    </dgm:pt>
  </dgm:ptLst>
  <dgm:cxnLst>
    <dgm:cxn modelId="{9C3E5B12-9C6B-4509-A910-B64F72D0ED51}" type="presOf" srcId="{938DFF4F-31C6-4B77-8E3B-94FD0AFBFC54}" destId="{6EDB58FF-0CE1-49F7-8381-9EC43DC91313}" srcOrd="1" destOrd="0" presId="urn:microsoft.com/office/officeart/2005/8/layout/vProcess5"/>
    <dgm:cxn modelId="{DF4E5521-C95F-449A-96BA-A852E3110556}" type="presOf" srcId="{A8B813A3-C9E2-4A49-BCC9-BC14FA8D8976}" destId="{D4E49D7D-5396-4047-AF90-493E0944C725}" srcOrd="0" destOrd="0" presId="urn:microsoft.com/office/officeart/2005/8/layout/vProcess5"/>
    <dgm:cxn modelId="{1747A92A-D228-449B-B490-BE7535E295C1}" srcId="{7FF55CF7-37CA-4B6D-9BBF-616BA300AFA4}" destId="{68EEB33A-E324-4D8E-BD3F-696E326B985C}" srcOrd="5" destOrd="0" parTransId="{C5F37510-6748-4612-AC25-2969AC06DDC8}" sibTransId="{AE61CD80-2081-4301-8C52-8826BF4E674C}"/>
    <dgm:cxn modelId="{8E231149-5981-45B5-A2B5-63FE753AA3BB}" srcId="{7FF55CF7-37CA-4B6D-9BBF-616BA300AFA4}" destId="{AAB50287-ADE8-4AA3-9805-15E2F570E757}" srcOrd="6" destOrd="0" parTransId="{FCA26C27-1A59-485F-9FF4-80EB43E2AFA7}" sibTransId="{79AC1F2D-4B16-4217-89F8-28022F6F6CF3}"/>
    <dgm:cxn modelId="{12813C4D-ECD0-4D91-B53B-34361DC80816}" type="presOf" srcId="{BB3763C0-CABC-481E-9830-E94817488876}" destId="{590E30A9-1747-4315-9B16-E183F9E25CDE}" srcOrd="0" destOrd="0" presId="urn:microsoft.com/office/officeart/2005/8/layout/vProcess5"/>
    <dgm:cxn modelId="{841AC659-250E-4A59-B54B-3DC6CE626377}" type="presOf" srcId="{4E35D338-C27C-4F50-ABFA-FFDE935FC1BC}" destId="{FFC227A7-75A8-4F89-9B3C-27CC257E0B09}" srcOrd="0" destOrd="0" presId="urn:microsoft.com/office/officeart/2005/8/layout/vProcess5"/>
    <dgm:cxn modelId="{8894EB97-B978-405E-9F4E-B93A5D29B2ED}" srcId="{7FF55CF7-37CA-4B6D-9BBF-616BA300AFA4}" destId="{4E35D338-C27C-4F50-ABFA-FFDE935FC1BC}" srcOrd="1" destOrd="0" parTransId="{52FE96A7-58DC-4A73-8FD3-F49CDA6E7CE8}" sibTransId="{3EECBA20-AF43-4767-AA31-EC54513955E9}"/>
    <dgm:cxn modelId="{C1B104A9-BA63-4FD5-AF37-A189CCAEB37A}" type="presOf" srcId="{BB3763C0-CABC-481E-9830-E94817488876}" destId="{7609E00E-3407-4378-B488-10CFBDFA9797}" srcOrd="1" destOrd="0" presId="urn:microsoft.com/office/officeart/2005/8/layout/vProcess5"/>
    <dgm:cxn modelId="{141974BB-4192-4C00-9DE0-878327DB1CAF}" srcId="{7FF55CF7-37CA-4B6D-9BBF-616BA300AFA4}" destId="{48A33311-4C73-4384-AB3B-7EE779AAAF01}" srcOrd="4" destOrd="0" parTransId="{2869BC6A-DCE0-484B-BF10-DAE7362DA531}" sibTransId="{BC3D84A2-D0C4-4149-91C3-68EE1AE988FF}"/>
    <dgm:cxn modelId="{B480F0C1-3103-4F55-AD8C-0A71498F156A}" type="presOf" srcId="{A0DD25FF-1539-4741-8EE6-4D9480EE3C98}" destId="{200D0784-5F45-4B07-852C-6BF66307BB82}" srcOrd="0" destOrd="0" presId="urn:microsoft.com/office/officeart/2005/8/layout/vProcess5"/>
    <dgm:cxn modelId="{57A74BCA-90E0-4E65-83E8-26C94FE3E89A}" type="presOf" srcId="{48A33311-4C73-4384-AB3B-7EE779AAAF01}" destId="{C0F16B68-30C7-402B-BE22-62ECC33EF3E2}" srcOrd="0" destOrd="0" presId="urn:microsoft.com/office/officeart/2005/8/layout/vProcess5"/>
    <dgm:cxn modelId="{945E05CC-DCDE-4E35-916D-983B4C778BDA}" type="presOf" srcId="{4E35D338-C27C-4F50-ABFA-FFDE935FC1BC}" destId="{8FEA7B21-7C96-4886-82E1-1AE24404C489}" srcOrd="1" destOrd="0" presId="urn:microsoft.com/office/officeart/2005/8/layout/vProcess5"/>
    <dgm:cxn modelId="{D3017DCE-BCDE-4A68-8395-94CEC2718229}" srcId="{7FF55CF7-37CA-4B6D-9BBF-616BA300AFA4}" destId="{BB3763C0-CABC-481E-9830-E94817488876}" srcOrd="2" destOrd="0" parTransId="{03A26621-76B2-441E-B871-CBD23F1A89B3}" sibTransId="{A8B813A3-C9E2-4A49-BCC9-BC14FA8D8976}"/>
    <dgm:cxn modelId="{902F64D4-72C3-40AD-89FE-F1CE3B3F2770}" srcId="{7FF55CF7-37CA-4B6D-9BBF-616BA300AFA4}" destId="{938DFF4F-31C6-4B77-8E3B-94FD0AFBFC54}" srcOrd="0" destOrd="0" parTransId="{0871FEFA-616D-47E1-95A7-F1255FD78515}" sibTransId="{A0DD25FF-1539-4741-8EE6-4D9480EE3C98}"/>
    <dgm:cxn modelId="{BDC05CD6-EA03-4F8F-A446-AC8E5E6AB0D9}" type="presOf" srcId="{7FF55CF7-37CA-4B6D-9BBF-616BA300AFA4}" destId="{BFAE91B5-6265-47BE-93EE-7AE00C391286}" srcOrd="0" destOrd="0" presId="urn:microsoft.com/office/officeart/2005/8/layout/vProcess5"/>
    <dgm:cxn modelId="{28BA52D7-255A-4247-B83F-694CB2232E44}" type="presOf" srcId="{5C92B1CF-9267-47D0-8804-86F735CA592F}" destId="{19C1E07B-29C1-4118-9E8F-C4D9BC46AC3B}" srcOrd="0" destOrd="0" presId="urn:microsoft.com/office/officeart/2005/8/layout/vProcess5"/>
    <dgm:cxn modelId="{DCA325D9-85D4-4204-9732-0C357935D085}" type="presOf" srcId="{938DFF4F-31C6-4B77-8E3B-94FD0AFBFC54}" destId="{5F162298-8BDC-4FED-9CCF-8E38D66AAB1C}" srcOrd="0" destOrd="0" presId="urn:microsoft.com/office/officeart/2005/8/layout/vProcess5"/>
    <dgm:cxn modelId="{11CD60DA-0904-4C32-82AB-EFA5ACE75BBC}" type="presOf" srcId="{48A33311-4C73-4384-AB3B-7EE779AAAF01}" destId="{084A2738-25A5-4463-B6CD-319DF3CCC884}" srcOrd="1" destOrd="0" presId="urn:microsoft.com/office/officeart/2005/8/layout/vProcess5"/>
    <dgm:cxn modelId="{E54D72E1-9F80-4518-A524-AF235D12F0A4}" type="presOf" srcId="{24DA09EA-1A1E-44F0-897D-093354B40E8A}" destId="{E0C78AD5-DF02-48FF-905A-72FEE7ADE2D9}" srcOrd="0" destOrd="0" presId="urn:microsoft.com/office/officeart/2005/8/layout/vProcess5"/>
    <dgm:cxn modelId="{1EA0F4EB-EB1A-4FD5-AB27-AA3BD4B5A882}" type="presOf" srcId="{3EECBA20-AF43-4767-AA31-EC54513955E9}" destId="{0FCBB1A5-E441-4F4D-B574-A102ADB4914A}" srcOrd="0" destOrd="0" presId="urn:microsoft.com/office/officeart/2005/8/layout/vProcess5"/>
    <dgm:cxn modelId="{674F5CEF-355B-4501-94DE-956D90DAAA60}" type="presOf" srcId="{24DA09EA-1A1E-44F0-897D-093354B40E8A}" destId="{EBE2A1F5-1D1F-4910-9CCC-ED1B2D229380}" srcOrd="1" destOrd="0" presId="urn:microsoft.com/office/officeart/2005/8/layout/vProcess5"/>
    <dgm:cxn modelId="{CD4FEFF4-CFE9-4E2D-94EA-D904DAAF9F6B}" srcId="{7FF55CF7-37CA-4B6D-9BBF-616BA300AFA4}" destId="{24DA09EA-1A1E-44F0-897D-093354B40E8A}" srcOrd="3" destOrd="0" parTransId="{0B8CE4A6-D7FB-416B-95CD-711AB12D550A}" sibTransId="{5C92B1CF-9267-47D0-8804-86F735CA592F}"/>
    <dgm:cxn modelId="{4515F29E-8E1C-4AA0-AEB6-B3FC004155AF}" type="presParOf" srcId="{BFAE91B5-6265-47BE-93EE-7AE00C391286}" destId="{438E38E7-0F11-4247-8208-3CE0BD697E90}" srcOrd="0" destOrd="0" presId="urn:microsoft.com/office/officeart/2005/8/layout/vProcess5"/>
    <dgm:cxn modelId="{57287128-DB91-4997-BB7C-8A3B31AD5223}" type="presParOf" srcId="{BFAE91B5-6265-47BE-93EE-7AE00C391286}" destId="{5F162298-8BDC-4FED-9CCF-8E38D66AAB1C}" srcOrd="1" destOrd="0" presId="urn:microsoft.com/office/officeart/2005/8/layout/vProcess5"/>
    <dgm:cxn modelId="{5519D59F-AE9B-4BD2-8B36-9764B91DFFCF}" type="presParOf" srcId="{BFAE91B5-6265-47BE-93EE-7AE00C391286}" destId="{FFC227A7-75A8-4F89-9B3C-27CC257E0B09}" srcOrd="2" destOrd="0" presId="urn:microsoft.com/office/officeart/2005/8/layout/vProcess5"/>
    <dgm:cxn modelId="{469E5EAA-87F1-47B8-9004-006E96FA3C7B}" type="presParOf" srcId="{BFAE91B5-6265-47BE-93EE-7AE00C391286}" destId="{590E30A9-1747-4315-9B16-E183F9E25CDE}" srcOrd="3" destOrd="0" presId="urn:microsoft.com/office/officeart/2005/8/layout/vProcess5"/>
    <dgm:cxn modelId="{739925F5-4A96-4405-B7DA-B09FF7AE1C8D}" type="presParOf" srcId="{BFAE91B5-6265-47BE-93EE-7AE00C391286}" destId="{E0C78AD5-DF02-48FF-905A-72FEE7ADE2D9}" srcOrd="4" destOrd="0" presId="urn:microsoft.com/office/officeart/2005/8/layout/vProcess5"/>
    <dgm:cxn modelId="{F3017B64-E630-403D-8C9A-C68521E97386}" type="presParOf" srcId="{BFAE91B5-6265-47BE-93EE-7AE00C391286}" destId="{C0F16B68-30C7-402B-BE22-62ECC33EF3E2}" srcOrd="5" destOrd="0" presId="urn:microsoft.com/office/officeart/2005/8/layout/vProcess5"/>
    <dgm:cxn modelId="{2C8E5BA4-5BE4-455D-AFD9-6E87DB9A9B82}" type="presParOf" srcId="{BFAE91B5-6265-47BE-93EE-7AE00C391286}" destId="{200D0784-5F45-4B07-852C-6BF66307BB82}" srcOrd="6" destOrd="0" presId="urn:microsoft.com/office/officeart/2005/8/layout/vProcess5"/>
    <dgm:cxn modelId="{40568C4B-BD90-410B-86D5-92D5ADF828DF}" type="presParOf" srcId="{BFAE91B5-6265-47BE-93EE-7AE00C391286}" destId="{0FCBB1A5-E441-4F4D-B574-A102ADB4914A}" srcOrd="7" destOrd="0" presId="urn:microsoft.com/office/officeart/2005/8/layout/vProcess5"/>
    <dgm:cxn modelId="{9B867847-AFFB-4829-A9FD-7EE46A3C438D}" type="presParOf" srcId="{BFAE91B5-6265-47BE-93EE-7AE00C391286}" destId="{D4E49D7D-5396-4047-AF90-493E0944C725}" srcOrd="8" destOrd="0" presId="urn:microsoft.com/office/officeart/2005/8/layout/vProcess5"/>
    <dgm:cxn modelId="{8BFC5B2A-32B1-4FEC-92D5-04BBDBF9D07C}" type="presParOf" srcId="{BFAE91B5-6265-47BE-93EE-7AE00C391286}" destId="{19C1E07B-29C1-4118-9E8F-C4D9BC46AC3B}" srcOrd="9" destOrd="0" presId="urn:microsoft.com/office/officeart/2005/8/layout/vProcess5"/>
    <dgm:cxn modelId="{6EB262D8-A334-4F6E-BF79-C8D757F4A45A}" type="presParOf" srcId="{BFAE91B5-6265-47BE-93EE-7AE00C391286}" destId="{6EDB58FF-0CE1-49F7-8381-9EC43DC91313}" srcOrd="10" destOrd="0" presId="urn:microsoft.com/office/officeart/2005/8/layout/vProcess5"/>
    <dgm:cxn modelId="{18786862-5E51-4588-85EB-BA9CE105FDBB}" type="presParOf" srcId="{BFAE91B5-6265-47BE-93EE-7AE00C391286}" destId="{8FEA7B21-7C96-4886-82E1-1AE24404C489}" srcOrd="11" destOrd="0" presId="urn:microsoft.com/office/officeart/2005/8/layout/vProcess5"/>
    <dgm:cxn modelId="{175D5975-1EC4-4D58-8F47-99E03B438BA8}" type="presParOf" srcId="{BFAE91B5-6265-47BE-93EE-7AE00C391286}" destId="{7609E00E-3407-4378-B488-10CFBDFA9797}" srcOrd="12" destOrd="0" presId="urn:microsoft.com/office/officeart/2005/8/layout/vProcess5"/>
    <dgm:cxn modelId="{4896035B-FBD3-402E-9F51-0D0BCB598E7D}" type="presParOf" srcId="{BFAE91B5-6265-47BE-93EE-7AE00C391286}" destId="{EBE2A1F5-1D1F-4910-9CCC-ED1B2D229380}" srcOrd="13" destOrd="0" presId="urn:microsoft.com/office/officeart/2005/8/layout/vProcess5"/>
    <dgm:cxn modelId="{6EA75506-CE24-4B68-8DB9-7C52744AE748}" type="presParOf" srcId="{BFAE91B5-6265-47BE-93EE-7AE00C391286}" destId="{084A2738-25A5-4463-B6CD-319DF3CCC88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F55CF7-37CA-4B6D-9BBF-616BA300AFA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38DFF4F-31C6-4B77-8E3B-94FD0AFBFC54}">
      <dgm:prSet phldrT="[Text]" custT="1"/>
      <dgm:spPr>
        <a:noFill/>
        <a:ln>
          <a:noFill/>
        </a:ln>
      </dgm:spPr>
      <dgm:t>
        <a:bodyPr/>
        <a:lstStyle/>
        <a:p>
          <a:pPr rtl="0"/>
          <a:endParaRPr lang="en-US" sz="1600" b="0" dirty="0">
            <a:solidFill>
              <a:schemeClr val="tx1">
                <a:lumMod val="50000"/>
              </a:schemeClr>
            </a:solidFill>
            <a:latin typeface="+mj-lt"/>
          </a:endParaRPr>
        </a:p>
      </dgm:t>
    </dgm:pt>
    <dgm:pt modelId="{0871FEFA-616D-47E1-95A7-F1255FD78515}" type="parTrans" cxnId="{902F64D4-72C3-40AD-89FE-F1CE3B3F2770}">
      <dgm:prSet/>
      <dgm:spPr/>
      <dgm:t>
        <a:bodyPr/>
        <a:lstStyle/>
        <a:p>
          <a:endParaRPr lang="en-US" sz="1600" b="0">
            <a:latin typeface="+mj-lt"/>
          </a:endParaRPr>
        </a:p>
      </dgm:t>
    </dgm:pt>
    <dgm:pt modelId="{A0DD25FF-1539-4741-8EE6-4D9480EE3C98}" type="sibTrans" cxnId="{902F64D4-72C3-40AD-89FE-F1CE3B3F2770}">
      <dgm:prSet/>
      <dgm:spPr>
        <a:solidFill>
          <a:schemeClr val="bg2">
            <a:alpha val="90000"/>
          </a:schemeClr>
        </a:solidFill>
        <a:ln>
          <a:noFill/>
        </a:ln>
      </dgm:spPr>
      <dgm:t>
        <a:bodyPr/>
        <a:lstStyle/>
        <a:p>
          <a:endParaRPr lang="en-US" sz="1600" b="0">
            <a:latin typeface="+mj-lt"/>
          </a:endParaRPr>
        </a:p>
      </dgm:t>
    </dgm:pt>
    <dgm:pt modelId="{4E35D338-C27C-4F50-ABFA-FFDE935FC1BC}">
      <dgm:prSet custT="1"/>
      <dgm:spPr>
        <a:solidFill>
          <a:srgbClr val="00A19A"/>
        </a:solidFill>
      </dgm:spPr>
      <dgm:t>
        <a:bodyPr/>
        <a:lstStyle/>
        <a:p>
          <a:r>
            <a:rPr lang="en-CA" sz="1600" b="1" i="0" u="none" dirty="0">
              <a:solidFill>
                <a:schemeClr val="bg1"/>
              </a:solidFill>
              <a:latin typeface="+mj-lt"/>
            </a:rPr>
            <a:t>Conducting impact evaluations</a:t>
          </a:r>
          <a:endParaRPr lang="en-GB" sz="1600" b="1" dirty="0">
            <a:solidFill>
              <a:schemeClr val="bg1"/>
            </a:solidFill>
            <a:latin typeface="+mj-lt"/>
          </a:endParaRPr>
        </a:p>
      </dgm:t>
    </dgm:pt>
    <dgm:pt modelId="{52FE96A7-58DC-4A73-8FD3-F49CDA6E7CE8}" type="parTrans" cxnId="{8894EB97-B978-405E-9F4E-B93A5D29B2ED}">
      <dgm:prSet/>
      <dgm:spPr/>
      <dgm:t>
        <a:bodyPr/>
        <a:lstStyle/>
        <a:p>
          <a:endParaRPr lang="en-US" sz="1600" b="0">
            <a:latin typeface="+mj-lt"/>
          </a:endParaRPr>
        </a:p>
      </dgm:t>
    </dgm:pt>
    <dgm:pt modelId="{3EECBA20-AF43-4767-AA31-EC54513955E9}" type="sibTrans" cxnId="{8894EB97-B978-405E-9F4E-B93A5D29B2ED}">
      <dgm:prSet/>
      <dgm:spPr>
        <a:solidFill>
          <a:schemeClr val="bg2">
            <a:alpha val="90000"/>
          </a:schemeClr>
        </a:solidFill>
        <a:ln>
          <a:noFill/>
        </a:ln>
      </dgm:spPr>
      <dgm:t>
        <a:bodyPr/>
        <a:lstStyle/>
        <a:p>
          <a:endParaRPr lang="en-US" sz="1600" b="0">
            <a:latin typeface="+mj-lt"/>
          </a:endParaRPr>
        </a:p>
      </dgm:t>
    </dgm:pt>
    <dgm:pt modelId="{AAB50287-ADE8-4AA3-9805-15E2F570E757}">
      <dgm:prSet custT="1"/>
      <dgm:spPr>
        <a:solidFill>
          <a:srgbClr val="1B4F8F"/>
        </a:solidFill>
      </dgm:spPr>
      <dgm:t>
        <a:bodyPr/>
        <a:lstStyle/>
        <a:p>
          <a:r>
            <a:rPr lang="en-CA" sz="1600" b="1" i="0" u="none" dirty="0">
              <a:solidFill>
                <a:schemeClr val="bg1"/>
              </a:solidFill>
              <a:latin typeface="+mj-lt"/>
            </a:rPr>
            <a:t>Valuing impacts</a:t>
          </a:r>
          <a:endParaRPr lang="en-GB" sz="1600" b="1" i="0" u="none" dirty="0">
            <a:solidFill>
              <a:schemeClr val="bg1"/>
            </a:solidFill>
            <a:latin typeface="+mj-lt"/>
          </a:endParaRPr>
        </a:p>
      </dgm:t>
    </dgm:pt>
    <dgm:pt modelId="{FCA26C27-1A59-485F-9FF4-80EB43E2AFA7}" type="parTrans" cxnId="{8E231149-5981-45B5-A2B5-63FE753AA3BB}">
      <dgm:prSet/>
      <dgm:spPr/>
      <dgm:t>
        <a:bodyPr/>
        <a:lstStyle/>
        <a:p>
          <a:endParaRPr lang="en-US" sz="1600" b="0">
            <a:latin typeface="+mj-lt"/>
          </a:endParaRPr>
        </a:p>
      </dgm:t>
    </dgm:pt>
    <dgm:pt modelId="{79AC1F2D-4B16-4217-89F8-28022F6F6CF3}" type="sibTrans" cxnId="{8E231149-5981-45B5-A2B5-63FE753AA3BB}">
      <dgm:prSet/>
      <dgm:spPr/>
      <dgm:t>
        <a:bodyPr/>
        <a:lstStyle/>
        <a:p>
          <a:endParaRPr lang="en-US" sz="1600" b="0">
            <a:latin typeface="+mj-lt"/>
          </a:endParaRPr>
        </a:p>
      </dgm:t>
    </dgm:pt>
    <dgm:pt modelId="{BFAE91B5-6265-47BE-93EE-7AE00C391286}" type="pres">
      <dgm:prSet presAssocID="{7FF55CF7-37CA-4B6D-9BBF-616BA300AFA4}" presName="outerComposite" presStyleCnt="0">
        <dgm:presLayoutVars>
          <dgm:chMax val="5"/>
          <dgm:dir/>
          <dgm:resizeHandles val="exact"/>
        </dgm:presLayoutVars>
      </dgm:prSet>
      <dgm:spPr/>
    </dgm:pt>
    <dgm:pt modelId="{438E38E7-0F11-4247-8208-3CE0BD697E90}" type="pres">
      <dgm:prSet presAssocID="{7FF55CF7-37CA-4B6D-9BBF-616BA300AFA4}" presName="dummyMaxCanvas" presStyleCnt="0">
        <dgm:presLayoutVars/>
      </dgm:prSet>
      <dgm:spPr/>
    </dgm:pt>
    <dgm:pt modelId="{1C538DD1-DEEA-4215-AA85-6AC58F952358}" type="pres">
      <dgm:prSet presAssocID="{7FF55CF7-37CA-4B6D-9BBF-616BA300AFA4}" presName="ThreeNodes_1" presStyleLbl="node1" presStyleIdx="0" presStyleCnt="3">
        <dgm:presLayoutVars>
          <dgm:bulletEnabled val="1"/>
        </dgm:presLayoutVars>
      </dgm:prSet>
      <dgm:spPr/>
    </dgm:pt>
    <dgm:pt modelId="{15A28641-921F-4623-975A-68DF702ED087}" type="pres">
      <dgm:prSet presAssocID="{7FF55CF7-37CA-4B6D-9BBF-616BA300AFA4}" presName="ThreeNodes_2" presStyleLbl="node1" presStyleIdx="1" presStyleCnt="3">
        <dgm:presLayoutVars>
          <dgm:bulletEnabled val="1"/>
        </dgm:presLayoutVars>
      </dgm:prSet>
      <dgm:spPr/>
    </dgm:pt>
    <dgm:pt modelId="{C81AFF3A-7988-4338-A4BE-6C9ED3FF51E4}" type="pres">
      <dgm:prSet presAssocID="{7FF55CF7-37CA-4B6D-9BBF-616BA300AFA4}" presName="ThreeNodes_3" presStyleLbl="node1" presStyleIdx="2" presStyleCnt="3">
        <dgm:presLayoutVars>
          <dgm:bulletEnabled val="1"/>
        </dgm:presLayoutVars>
      </dgm:prSet>
      <dgm:spPr/>
    </dgm:pt>
    <dgm:pt modelId="{0D106463-F0AE-4D1A-9938-A8F3E6F864BC}" type="pres">
      <dgm:prSet presAssocID="{7FF55CF7-37CA-4B6D-9BBF-616BA300AFA4}" presName="ThreeConn_1-2" presStyleLbl="fgAccFollowNode1" presStyleIdx="0" presStyleCnt="2">
        <dgm:presLayoutVars>
          <dgm:bulletEnabled val="1"/>
        </dgm:presLayoutVars>
      </dgm:prSet>
      <dgm:spPr/>
    </dgm:pt>
    <dgm:pt modelId="{29196D87-2FD6-4B20-831F-392706993EE0}" type="pres">
      <dgm:prSet presAssocID="{7FF55CF7-37CA-4B6D-9BBF-616BA300AFA4}" presName="ThreeConn_2-3" presStyleLbl="fgAccFollowNode1" presStyleIdx="1" presStyleCnt="2">
        <dgm:presLayoutVars>
          <dgm:bulletEnabled val="1"/>
        </dgm:presLayoutVars>
      </dgm:prSet>
      <dgm:spPr/>
    </dgm:pt>
    <dgm:pt modelId="{C6A962DE-8E54-42FD-ADEE-1B96D5343C59}" type="pres">
      <dgm:prSet presAssocID="{7FF55CF7-37CA-4B6D-9BBF-616BA300AFA4}" presName="ThreeNodes_1_text" presStyleLbl="node1" presStyleIdx="2" presStyleCnt="3">
        <dgm:presLayoutVars>
          <dgm:bulletEnabled val="1"/>
        </dgm:presLayoutVars>
      </dgm:prSet>
      <dgm:spPr/>
    </dgm:pt>
    <dgm:pt modelId="{73F1A61A-2B67-43EC-B627-7D42B3EA66C7}" type="pres">
      <dgm:prSet presAssocID="{7FF55CF7-37CA-4B6D-9BBF-616BA300AFA4}" presName="ThreeNodes_2_text" presStyleLbl="node1" presStyleIdx="2" presStyleCnt="3">
        <dgm:presLayoutVars>
          <dgm:bulletEnabled val="1"/>
        </dgm:presLayoutVars>
      </dgm:prSet>
      <dgm:spPr/>
    </dgm:pt>
    <dgm:pt modelId="{1A6D374B-AC31-4D97-87B1-E3FBB090043D}" type="pres">
      <dgm:prSet presAssocID="{7FF55CF7-37CA-4B6D-9BBF-616BA300AFA4}" presName="ThreeNodes_3_text" presStyleLbl="node1" presStyleIdx="2" presStyleCnt="3">
        <dgm:presLayoutVars>
          <dgm:bulletEnabled val="1"/>
        </dgm:presLayoutVars>
      </dgm:prSet>
      <dgm:spPr/>
    </dgm:pt>
  </dgm:ptLst>
  <dgm:cxnLst>
    <dgm:cxn modelId="{43031117-D636-4F2D-8130-F8A51C16FF8F}" type="presOf" srcId="{AAB50287-ADE8-4AA3-9805-15E2F570E757}" destId="{1A6D374B-AC31-4D97-87B1-E3FBB090043D}" srcOrd="1" destOrd="0" presId="urn:microsoft.com/office/officeart/2005/8/layout/vProcess5"/>
    <dgm:cxn modelId="{9F8F0B40-79E6-47A0-A3B9-3910E2A38DFE}" type="presOf" srcId="{4E35D338-C27C-4F50-ABFA-FFDE935FC1BC}" destId="{73F1A61A-2B67-43EC-B627-7D42B3EA66C7}" srcOrd="1" destOrd="0" presId="urn:microsoft.com/office/officeart/2005/8/layout/vProcess5"/>
    <dgm:cxn modelId="{D5FF455D-EC93-4F80-8A37-16A56C5B715B}" type="presOf" srcId="{A0DD25FF-1539-4741-8EE6-4D9480EE3C98}" destId="{0D106463-F0AE-4D1A-9938-A8F3E6F864BC}" srcOrd="0" destOrd="0" presId="urn:microsoft.com/office/officeart/2005/8/layout/vProcess5"/>
    <dgm:cxn modelId="{8E231149-5981-45B5-A2B5-63FE753AA3BB}" srcId="{7FF55CF7-37CA-4B6D-9BBF-616BA300AFA4}" destId="{AAB50287-ADE8-4AA3-9805-15E2F570E757}" srcOrd="2" destOrd="0" parTransId="{FCA26C27-1A59-485F-9FF4-80EB43E2AFA7}" sibTransId="{79AC1F2D-4B16-4217-89F8-28022F6F6CF3}"/>
    <dgm:cxn modelId="{E805BB5A-8190-4C02-9295-E103304F5A8D}" type="presOf" srcId="{938DFF4F-31C6-4B77-8E3B-94FD0AFBFC54}" destId="{C6A962DE-8E54-42FD-ADEE-1B96D5343C59}" srcOrd="1" destOrd="0" presId="urn:microsoft.com/office/officeart/2005/8/layout/vProcess5"/>
    <dgm:cxn modelId="{2A3FCB84-C626-4F8D-AB97-D61FC08338AA}" type="presOf" srcId="{AAB50287-ADE8-4AA3-9805-15E2F570E757}" destId="{C81AFF3A-7988-4338-A4BE-6C9ED3FF51E4}" srcOrd="0" destOrd="0" presId="urn:microsoft.com/office/officeart/2005/8/layout/vProcess5"/>
    <dgm:cxn modelId="{8894EB97-B978-405E-9F4E-B93A5D29B2ED}" srcId="{7FF55CF7-37CA-4B6D-9BBF-616BA300AFA4}" destId="{4E35D338-C27C-4F50-ABFA-FFDE935FC1BC}" srcOrd="1" destOrd="0" parTransId="{52FE96A7-58DC-4A73-8FD3-F49CDA6E7CE8}" sibTransId="{3EECBA20-AF43-4767-AA31-EC54513955E9}"/>
    <dgm:cxn modelId="{91FBEDD1-BEED-46F7-B49A-BA4CC74E9908}" type="presOf" srcId="{3EECBA20-AF43-4767-AA31-EC54513955E9}" destId="{29196D87-2FD6-4B20-831F-392706993EE0}" srcOrd="0" destOrd="0" presId="urn:microsoft.com/office/officeart/2005/8/layout/vProcess5"/>
    <dgm:cxn modelId="{902F64D4-72C3-40AD-89FE-F1CE3B3F2770}" srcId="{7FF55CF7-37CA-4B6D-9BBF-616BA300AFA4}" destId="{938DFF4F-31C6-4B77-8E3B-94FD0AFBFC54}" srcOrd="0" destOrd="0" parTransId="{0871FEFA-616D-47E1-95A7-F1255FD78515}" sibTransId="{A0DD25FF-1539-4741-8EE6-4D9480EE3C98}"/>
    <dgm:cxn modelId="{BDC05CD6-EA03-4F8F-A446-AC8E5E6AB0D9}" type="presOf" srcId="{7FF55CF7-37CA-4B6D-9BBF-616BA300AFA4}" destId="{BFAE91B5-6265-47BE-93EE-7AE00C391286}" srcOrd="0" destOrd="0" presId="urn:microsoft.com/office/officeart/2005/8/layout/vProcess5"/>
    <dgm:cxn modelId="{76E2A7DA-AC73-4D6F-A39F-FE451BB1AC0F}" type="presOf" srcId="{938DFF4F-31C6-4B77-8E3B-94FD0AFBFC54}" destId="{1C538DD1-DEEA-4215-AA85-6AC58F952358}" srcOrd="0" destOrd="0" presId="urn:microsoft.com/office/officeart/2005/8/layout/vProcess5"/>
    <dgm:cxn modelId="{6C4DF3E1-C75C-4A0A-BE72-D972CCDADB58}" type="presOf" srcId="{4E35D338-C27C-4F50-ABFA-FFDE935FC1BC}" destId="{15A28641-921F-4623-975A-68DF702ED087}" srcOrd="0" destOrd="0" presId="urn:microsoft.com/office/officeart/2005/8/layout/vProcess5"/>
    <dgm:cxn modelId="{4515F29E-8E1C-4AA0-AEB6-B3FC004155AF}" type="presParOf" srcId="{BFAE91B5-6265-47BE-93EE-7AE00C391286}" destId="{438E38E7-0F11-4247-8208-3CE0BD697E90}" srcOrd="0" destOrd="0" presId="urn:microsoft.com/office/officeart/2005/8/layout/vProcess5"/>
    <dgm:cxn modelId="{7E851DBC-C57E-433A-B263-1760518CA5CF}" type="presParOf" srcId="{BFAE91B5-6265-47BE-93EE-7AE00C391286}" destId="{1C538DD1-DEEA-4215-AA85-6AC58F952358}" srcOrd="1" destOrd="0" presId="urn:microsoft.com/office/officeart/2005/8/layout/vProcess5"/>
    <dgm:cxn modelId="{0D653B88-DABB-47C3-B989-729380D2D9DE}" type="presParOf" srcId="{BFAE91B5-6265-47BE-93EE-7AE00C391286}" destId="{15A28641-921F-4623-975A-68DF702ED087}" srcOrd="2" destOrd="0" presId="urn:microsoft.com/office/officeart/2005/8/layout/vProcess5"/>
    <dgm:cxn modelId="{7BE2B1FA-39D0-4599-9C5C-3677843D56A1}" type="presParOf" srcId="{BFAE91B5-6265-47BE-93EE-7AE00C391286}" destId="{C81AFF3A-7988-4338-A4BE-6C9ED3FF51E4}" srcOrd="3" destOrd="0" presId="urn:microsoft.com/office/officeart/2005/8/layout/vProcess5"/>
    <dgm:cxn modelId="{282237FC-A17B-453A-B2A4-5AEC159C066E}" type="presParOf" srcId="{BFAE91B5-6265-47BE-93EE-7AE00C391286}" destId="{0D106463-F0AE-4D1A-9938-A8F3E6F864BC}" srcOrd="4" destOrd="0" presId="urn:microsoft.com/office/officeart/2005/8/layout/vProcess5"/>
    <dgm:cxn modelId="{03250CC9-7CFC-416B-B2A7-CCE8045795B5}" type="presParOf" srcId="{BFAE91B5-6265-47BE-93EE-7AE00C391286}" destId="{29196D87-2FD6-4B20-831F-392706993EE0}" srcOrd="5" destOrd="0" presId="urn:microsoft.com/office/officeart/2005/8/layout/vProcess5"/>
    <dgm:cxn modelId="{3C0D192D-7DB5-433B-9F9E-8D6D71A252B3}" type="presParOf" srcId="{BFAE91B5-6265-47BE-93EE-7AE00C391286}" destId="{C6A962DE-8E54-42FD-ADEE-1B96D5343C59}" srcOrd="6" destOrd="0" presId="urn:microsoft.com/office/officeart/2005/8/layout/vProcess5"/>
    <dgm:cxn modelId="{49DBE9F5-1228-4F9D-8BEC-D34E9DBF2582}" type="presParOf" srcId="{BFAE91B5-6265-47BE-93EE-7AE00C391286}" destId="{73F1A61A-2B67-43EC-B627-7D42B3EA66C7}" srcOrd="7" destOrd="0" presId="urn:microsoft.com/office/officeart/2005/8/layout/vProcess5"/>
    <dgm:cxn modelId="{2803BD74-4BFE-4EB9-B5B6-15A0466B692B}" type="presParOf" srcId="{BFAE91B5-6265-47BE-93EE-7AE00C391286}" destId="{1A6D374B-AC31-4D97-87B1-E3FBB090043D}"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F55CF7-37CA-4B6D-9BBF-616BA300AFA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38DFF4F-31C6-4B77-8E3B-94FD0AFBFC54}">
      <dgm:prSet phldrT="[Text]" custT="1"/>
      <dgm:spPr>
        <a:solidFill>
          <a:schemeClr val="bg1">
            <a:lumMod val="50000"/>
          </a:schemeClr>
        </a:solidFill>
        <a:ln>
          <a:solidFill>
            <a:srgbClr val="E9EFF7"/>
          </a:solidFill>
        </a:ln>
      </dgm:spPr>
      <dgm:t>
        <a:bodyPr/>
        <a:lstStyle/>
        <a:p>
          <a:pPr rtl="0"/>
          <a:r>
            <a:rPr lang="en-CA" sz="1600" b="1" i="0" u="none" dirty="0">
              <a:solidFill>
                <a:schemeClr val="bg1"/>
              </a:solidFill>
              <a:latin typeface="+mj-lt"/>
            </a:rPr>
            <a:t>Identifying potential impacts</a:t>
          </a:r>
          <a:endParaRPr lang="en-US" sz="1600" b="1" dirty="0">
            <a:solidFill>
              <a:schemeClr val="bg1"/>
            </a:solidFill>
            <a:latin typeface="+mj-lt"/>
          </a:endParaRPr>
        </a:p>
      </dgm:t>
    </dgm:pt>
    <dgm:pt modelId="{0871FEFA-616D-47E1-95A7-F1255FD78515}" type="parTrans" cxnId="{902F64D4-72C3-40AD-89FE-F1CE3B3F2770}">
      <dgm:prSet/>
      <dgm:spPr/>
      <dgm:t>
        <a:bodyPr/>
        <a:lstStyle/>
        <a:p>
          <a:endParaRPr lang="en-US" sz="1600" b="0">
            <a:latin typeface="+mj-lt"/>
          </a:endParaRPr>
        </a:p>
      </dgm:t>
    </dgm:pt>
    <dgm:pt modelId="{A0DD25FF-1539-4741-8EE6-4D9480EE3C98}" type="sibTrans" cxnId="{902F64D4-72C3-40AD-89FE-F1CE3B3F2770}">
      <dgm:prSet/>
      <dgm:spPr>
        <a:solidFill>
          <a:schemeClr val="bg2">
            <a:alpha val="90000"/>
          </a:schemeClr>
        </a:solidFill>
        <a:ln>
          <a:noFill/>
        </a:ln>
      </dgm:spPr>
      <dgm:t>
        <a:bodyPr/>
        <a:lstStyle/>
        <a:p>
          <a:endParaRPr lang="en-US" sz="1600" b="0">
            <a:latin typeface="+mj-lt"/>
          </a:endParaRPr>
        </a:p>
      </dgm:t>
    </dgm:pt>
    <dgm:pt modelId="{AAB50287-ADE8-4AA3-9805-15E2F570E757}">
      <dgm:prSet custT="1"/>
      <dgm:spPr>
        <a:noFill/>
        <a:ln>
          <a:noFill/>
        </a:ln>
      </dgm:spPr>
      <dgm:t>
        <a:bodyPr/>
        <a:lstStyle/>
        <a:p>
          <a:endParaRPr lang="en-GB" sz="1600" b="0" i="0" u="none" dirty="0">
            <a:latin typeface="+mj-lt"/>
          </a:endParaRPr>
        </a:p>
      </dgm:t>
    </dgm:pt>
    <dgm:pt modelId="{FCA26C27-1A59-485F-9FF4-80EB43E2AFA7}" type="parTrans" cxnId="{8E231149-5981-45B5-A2B5-63FE753AA3BB}">
      <dgm:prSet/>
      <dgm:spPr/>
      <dgm:t>
        <a:bodyPr/>
        <a:lstStyle/>
        <a:p>
          <a:endParaRPr lang="en-US" sz="1600" b="0">
            <a:latin typeface="+mj-lt"/>
          </a:endParaRPr>
        </a:p>
      </dgm:t>
    </dgm:pt>
    <dgm:pt modelId="{79AC1F2D-4B16-4217-89F8-28022F6F6CF3}" type="sibTrans" cxnId="{8E231149-5981-45B5-A2B5-63FE753AA3BB}">
      <dgm:prSet/>
      <dgm:spPr/>
      <dgm:t>
        <a:bodyPr/>
        <a:lstStyle/>
        <a:p>
          <a:endParaRPr lang="en-US" sz="1600" b="0">
            <a:latin typeface="+mj-lt"/>
          </a:endParaRPr>
        </a:p>
      </dgm:t>
    </dgm:pt>
    <dgm:pt modelId="{BFAE91B5-6265-47BE-93EE-7AE00C391286}" type="pres">
      <dgm:prSet presAssocID="{7FF55CF7-37CA-4B6D-9BBF-616BA300AFA4}" presName="outerComposite" presStyleCnt="0">
        <dgm:presLayoutVars>
          <dgm:chMax val="5"/>
          <dgm:dir/>
          <dgm:resizeHandles val="exact"/>
        </dgm:presLayoutVars>
      </dgm:prSet>
      <dgm:spPr/>
    </dgm:pt>
    <dgm:pt modelId="{438E38E7-0F11-4247-8208-3CE0BD697E90}" type="pres">
      <dgm:prSet presAssocID="{7FF55CF7-37CA-4B6D-9BBF-616BA300AFA4}" presName="dummyMaxCanvas" presStyleCnt="0">
        <dgm:presLayoutVars/>
      </dgm:prSet>
      <dgm:spPr/>
    </dgm:pt>
    <dgm:pt modelId="{7F1740DA-8AE4-46F3-AAE1-6FACD0A30AEE}" type="pres">
      <dgm:prSet presAssocID="{7FF55CF7-37CA-4B6D-9BBF-616BA300AFA4}" presName="TwoNodes_1" presStyleLbl="node1" presStyleIdx="0" presStyleCnt="2">
        <dgm:presLayoutVars>
          <dgm:bulletEnabled val="1"/>
        </dgm:presLayoutVars>
      </dgm:prSet>
      <dgm:spPr/>
    </dgm:pt>
    <dgm:pt modelId="{93C8D7C0-6B54-4448-B776-026374FEBD3F}" type="pres">
      <dgm:prSet presAssocID="{7FF55CF7-37CA-4B6D-9BBF-616BA300AFA4}" presName="TwoNodes_2" presStyleLbl="node1" presStyleIdx="1" presStyleCnt="2">
        <dgm:presLayoutVars>
          <dgm:bulletEnabled val="1"/>
        </dgm:presLayoutVars>
      </dgm:prSet>
      <dgm:spPr/>
    </dgm:pt>
    <dgm:pt modelId="{98D4CDB1-B4C8-43C4-A9CE-264F30FDD231}" type="pres">
      <dgm:prSet presAssocID="{7FF55CF7-37CA-4B6D-9BBF-616BA300AFA4}" presName="TwoConn_1-2" presStyleLbl="fgAccFollowNode1" presStyleIdx="0" presStyleCnt="1">
        <dgm:presLayoutVars>
          <dgm:bulletEnabled val="1"/>
        </dgm:presLayoutVars>
      </dgm:prSet>
      <dgm:spPr/>
    </dgm:pt>
    <dgm:pt modelId="{BC020DFE-255A-46A4-B4FA-330A9AAAFFCE}" type="pres">
      <dgm:prSet presAssocID="{7FF55CF7-37CA-4B6D-9BBF-616BA300AFA4}" presName="TwoNodes_1_text" presStyleLbl="node1" presStyleIdx="1" presStyleCnt="2">
        <dgm:presLayoutVars>
          <dgm:bulletEnabled val="1"/>
        </dgm:presLayoutVars>
      </dgm:prSet>
      <dgm:spPr/>
    </dgm:pt>
    <dgm:pt modelId="{B7CFB498-AFE7-418B-847E-0B4140A802EA}" type="pres">
      <dgm:prSet presAssocID="{7FF55CF7-37CA-4B6D-9BBF-616BA300AFA4}" presName="TwoNodes_2_text" presStyleLbl="node1" presStyleIdx="1" presStyleCnt="2">
        <dgm:presLayoutVars>
          <dgm:bulletEnabled val="1"/>
        </dgm:presLayoutVars>
      </dgm:prSet>
      <dgm:spPr/>
    </dgm:pt>
  </dgm:ptLst>
  <dgm:cxnLst>
    <dgm:cxn modelId="{BBF6EC0E-A203-439F-8695-793525881773}" type="presOf" srcId="{AAB50287-ADE8-4AA3-9805-15E2F570E757}" destId="{B7CFB498-AFE7-418B-847E-0B4140A802EA}" srcOrd="1" destOrd="0" presId="urn:microsoft.com/office/officeart/2005/8/layout/vProcess5"/>
    <dgm:cxn modelId="{8E231149-5981-45B5-A2B5-63FE753AA3BB}" srcId="{7FF55CF7-37CA-4B6D-9BBF-616BA300AFA4}" destId="{AAB50287-ADE8-4AA3-9805-15E2F570E757}" srcOrd="1" destOrd="0" parTransId="{FCA26C27-1A59-485F-9FF4-80EB43E2AFA7}" sibTransId="{79AC1F2D-4B16-4217-89F8-28022F6F6CF3}"/>
    <dgm:cxn modelId="{F99AEB49-DC04-4D26-BF8F-0CE89DA134C1}" type="presOf" srcId="{938DFF4F-31C6-4B77-8E3B-94FD0AFBFC54}" destId="{7F1740DA-8AE4-46F3-AAE1-6FACD0A30AEE}" srcOrd="0" destOrd="0" presId="urn:microsoft.com/office/officeart/2005/8/layout/vProcess5"/>
    <dgm:cxn modelId="{D230BE76-188E-4F72-B073-77ED811515EE}" type="presOf" srcId="{A0DD25FF-1539-4741-8EE6-4D9480EE3C98}" destId="{98D4CDB1-B4C8-43C4-A9CE-264F30FDD231}" srcOrd="0" destOrd="0" presId="urn:microsoft.com/office/officeart/2005/8/layout/vProcess5"/>
    <dgm:cxn modelId="{DC495E86-D271-44C1-9A00-6D2AC718153C}" type="presOf" srcId="{938DFF4F-31C6-4B77-8E3B-94FD0AFBFC54}" destId="{BC020DFE-255A-46A4-B4FA-330A9AAAFFCE}" srcOrd="1" destOrd="0" presId="urn:microsoft.com/office/officeart/2005/8/layout/vProcess5"/>
    <dgm:cxn modelId="{6E45D1AF-725B-4E5D-9F0A-DA0E2372F619}" type="presOf" srcId="{AAB50287-ADE8-4AA3-9805-15E2F570E757}" destId="{93C8D7C0-6B54-4448-B776-026374FEBD3F}" srcOrd="0" destOrd="0" presId="urn:microsoft.com/office/officeart/2005/8/layout/vProcess5"/>
    <dgm:cxn modelId="{902F64D4-72C3-40AD-89FE-F1CE3B3F2770}" srcId="{7FF55CF7-37CA-4B6D-9BBF-616BA300AFA4}" destId="{938DFF4F-31C6-4B77-8E3B-94FD0AFBFC54}" srcOrd="0" destOrd="0" parTransId="{0871FEFA-616D-47E1-95A7-F1255FD78515}" sibTransId="{A0DD25FF-1539-4741-8EE6-4D9480EE3C98}"/>
    <dgm:cxn modelId="{BDC05CD6-EA03-4F8F-A446-AC8E5E6AB0D9}" type="presOf" srcId="{7FF55CF7-37CA-4B6D-9BBF-616BA300AFA4}" destId="{BFAE91B5-6265-47BE-93EE-7AE00C391286}" srcOrd="0" destOrd="0" presId="urn:microsoft.com/office/officeart/2005/8/layout/vProcess5"/>
    <dgm:cxn modelId="{4515F29E-8E1C-4AA0-AEB6-B3FC004155AF}" type="presParOf" srcId="{BFAE91B5-6265-47BE-93EE-7AE00C391286}" destId="{438E38E7-0F11-4247-8208-3CE0BD697E90}" srcOrd="0" destOrd="0" presId="urn:microsoft.com/office/officeart/2005/8/layout/vProcess5"/>
    <dgm:cxn modelId="{74BF9E2A-EA73-444F-BE41-8B8EE1C2DDD1}" type="presParOf" srcId="{BFAE91B5-6265-47BE-93EE-7AE00C391286}" destId="{7F1740DA-8AE4-46F3-AAE1-6FACD0A30AEE}" srcOrd="1" destOrd="0" presId="urn:microsoft.com/office/officeart/2005/8/layout/vProcess5"/>
    <dgm:cxn modelId="{596B8D78-A3B4-4682-AF2C-D9F484834CD5}" type="presParOf" srcId="{BFAE91B5-6265-47BE-93EE-7AE00C391286}" destId="{93C8D7C0-6B54-4448-B776-026374FEBD3F}" srcOrd="2" destOrd="0" presId="urn:microsoft.com/office/officeart/2005/8/layout/vProcess5"/>
    <dgm:cxn modelId="{F65DB6DD-EE4A-4D7C-AF56-6D55344AF970}" type="presParOf" srcId="{BFAE91B5-6265-47BE-93EE-7AE00C391286}" destId="{98D4CDB1-B4C8-43C4-A9CE-264F30FDD231}" srcOrd="3" destOrd="0" presId="urn:microsoft.com/office/officeart/2005/8/layout/vProcess5"/>
    <dgm:cxn modelId="{96601E8F-218F-420D-A274-669BBC897BA1}" type="presParOf" srcId="{BFAE91B5-6265-47BE-93EE-7AE00C391286}" destId="{BC020DFE-255A-46A4-B4FA-330A9AAAFFCE}" srcOrd="4" destOrd="0" presId="urn:microsoft.com/office/officeart/2005/8/layout/vProcess5"/>
    <dgm:cxn modelId="{BBE46EAF-303A-4B45-9297-66F7BC37D10C}" type="presParOf" srcId="{BFAE91B5-6265-47BE-93EE-7AE00C391286}" destId="{B7CFB498-AFE7-418B-847E-0B4140A802EA}" srcOrd="5" destOrd="0" presId="urn:microsoft.com/office/officeart/2005/8/layout/vProcess5"/>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74D5D-7A54-4374-96AD-698C8E544E49}">
      <dsp:nvSpPr>
        <dsp:cNvPr id="0" name=""/>
        <dsp:cNvSpPr/>
      </dsp:nvSpPr>
      <dsp:spPr>
        <a:xfrm>
          <a:off x="1902641" y="998460"/>
          <a:ext cx="2487392" cy="24873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noProof="0" dirty="0"/>
            <a:t>Policy Lab</a:t>
          </a:r>
        </a:p>
      </dsp:txBody>
      <dsp:txXfrm>
        <a:off x="2266911" y="1362730"/>
        <a:ext cx="1758852" cy="1758852"/>
      </dsp:txXfrm>
    </dsp:sp>
    <dsp:sp modelId="{EBF66B95-CBE1-4059-8AE8-4D240384595C}">
      <dsp:nvSpPr>
        <dsp:cNvPr id="0" name=""/>
        <dsp:cNvSpPr/>
      </dsp:nvSpPr>
      <dsp:spPr>
        <a:xfrm>
          <a:off x="2524489" y="443"/>
          <a:ext cx="1243696" cy="1243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Professional Associations </a:t>
          </a:r>
        </a:p>
      </dsp:txBody>
      <dsp:txXfrm>
        <a:off x="2706624" y="182578"/>
        <a:ext cx="879426" cy="879426"/>
      </dsp:txXfrm>
    </dsp:sp>
    <dsp:sp modelId="{9317B5C6-FBFB-48B1-9E89-439DE40DDD1A}">
      <dsp:nvSpPr>
        <dsp:cNvPr id="0" name=""/>
        <dsp:cNvSpPr/>
      </dsp:nvSpPr>
      <dsp:spPr>
        <a:xfrm>
          <a:off x="3669906" y="474891"/>
          <a:ext cx="1243696" cy="1243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Tech companies  and industry</a:t>
          </a:r>
        </a:p>
      </dsp:txBody>
      <dsp:txXfrm>
        <a:off x="3852041" y="657026"/>
        <a:ext cx="879426" cy="879426"/>
      </dsp:txXfrm>
    </dsp:sp>
    <dsp:sp modelId="{FF56150D-1D62-4CE1-B678-D75E5DB4B5CE}">
      <dsp:nvSpPr>
        <dsp:cNvPr id="0" name=""/>
        <dsp:cNvSpPr/>
      </dsp:nvSpPr>
      <dsp:spPr>
        <a:xfrm>
          <a:off x="4144353" y="1620308"/>
          <a:ext cx="1243696" cy="1243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Public Sector</a:t>
          </a:r>
        </a:p>
      </dsp:txBody>
      <dsp:txXfrm>
        <a:off x="4326488" y="1802443"/>
        <a:ext cx="879426" cy="879426"/>
      </dsp:txXfrm>
    </dsp:sp>
    <dsp:sp modelId="{7BC43434-8F46-4FA5-B752-CED11126212E}">
      <dsp:nvSpPr>
        <dsp:cNvPr id="0" name=""/>
        <dsp:cNvSpPr/>
      </dsp:nvSpPr>
      <dsp:spPr>
        <a:xfrm>
          <a:off x="3669906" y="2765725"/>
          <a:ext cx="1243696" cy="1243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Policy-Making</a:t>
          </a:r>
        </a:p>
      </dsp:txBody>
      <dsp:txXfrm>
        <a:off x="3852041" y="2947860"/>
        <a:ext cx="879426" cy="879426"/>
      </dsp:txXfrm>
    </dsp:sp>
    <dsp:sp modelId="{623BBBA6-93BB-4E2D-B502-EB9A33D5B3D7}">
      <dsp:nvSpPr>
        <dsp:cNvPr id="0" name=""/>
        <dsp:cNvSpPr/>
      </dsp:nvSpPr>
      <dsp:spPr>
        <a:xfrm>
          <a:off x="2524489" y="3240172"/>
          <a:ext cx="1243696" cy="1243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Civil Society</a:t>
          </a:r>
        </a:p>
      </dsp:txBody>
      <dsp:txXfrm>
        <a:off x="2706624" y="3422307"/>
        <a:ext cx="879426" cy="879426"/>
      </dsp:txXfrm>
    </dsp:sp>
    <dsp:sp modelId="{AAD7383A-1A3C-40F3-8AD1-84596FB7ED80}">
      <dsp:nvSpPr>
        <dsp:cNvPr id="0" name=""/>
        <dsp:cNvSpPr/>
      </dsp:nvSpPr>
      <dsp:spPr>
        <a:xfrm>
          <a:off x="1379072" y="2765725"/>
          <a:ext cx="1243696" cy="1243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International trends and stakeholders</a:t>
          </a:r>
        </a:p>
      </dsp:txBody>
      <dsp:txXfrm>
        <a:off x="1561207" y="2947860"/>
        <a:ext cx="879426" cy="879426"/>
      </dsp:txXfrm>
    </dsp:sp>
    <dsp:sp modelId="{B9A4F99C-245D-4AE9-8BF1-AAB27FA3834F}">
      <dsp:nvSpPr>
        <dsp:cNvPr id="0" name=""/>
        <dsp:cNvSpPr/>
      </dsp:nvSpPr>
      <dsp:spPr>
        <a:xfrm>
          <a:off x="904624" y="1620308"/>
          <a:ext cx="1243696" cy="1243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Media</a:t>
          </a:r>
        </a:p>
      </dsp:txBody>
      <dsp:txXfrm>
        <a:off x="1086759" y="1802443"/>
        <a:ext cx="879426" cy="879426"/>
      </dsp:txXfrm>
    </dsp:sp>
    <dsp:sp modelId="{B6248C81-A91D-446B-BF63-96CF8EA744A8}">
      <dsp:nvSpPr>
        <dsp:cNvPr id="0" name=""/>
        <dsp:cNvSpPr/>
      </dsp:nvSpPr>
      <dsp:spPr>
        <a:xfrm>
          <a:off x="1379072" y="474891"/>
          <a:ext cx="1243696" cy="12436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Research &amp; Education</a:t>
          </a:r>
        </a:p>
      </dsp:txBody>
      <dsp:txXfrm>
        <a:off x="1561207" y="657026"/>
        <a:ext cx="879426" cy="879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7BC1-BD86-4355-B4A0-B3C3090F5C20}">
      <dsp:nvSpPr>
        <dsp:cNvPr id="0" name=""/>
        <dsp:cNvSpPr/>
      </dsp:nvSpPr>
      <dsp:spPr>
        <a:xfrm rot="10800000">
          <a:off x="1378993" y="1241"/>
          <a:ext cx="4774285" cy="705790"/>
        </a:xfrm>
        <a:prstGeom prst="homePlate">
          <a:avLst/>
        </a:prstGeom>
        <a:solidFill>
          <a:srgbClr val="BFE7E6"/>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234" tIns="72390" rIns="135128" bIns="72390" numCol="1" spcCol="1270" anchor="ctr" anchorCtr="0">
          <a:noAutofit/>
        </a:bodyPr>
        <a:lstStyle/>
        <a:p>
          <a:pPr marL="0" lvl="0" indent="0" algn="l" defTabSz="844550">
            <a:lnSpc>
              <a:spcPct val="90000"/>
            </a:lnSpc>
            <a:spcBef>
              <a:spcPct val="0"/>
            </a:spcBef>
            <a:spcAft>
              <a:spcPct val="35000"/>
            </a:spcAft>
            <a:buNone/>
          </a:pPr>
          <a:r>
            <a:rPr lang="en-CA" sz="1900" kern="1200" dirty="0">
              <a:solidFill>
                <a:schemeClr val="tx1"/>
              </a:solidFill>
              <a:latin typeface="Calibri" panose="020F0502020204030204" pitchFamily="34" charset="0"/>
              <a:cs typeface="Calibri" panose="020F0502020204030204" pitchFamily="34" charset="0"/>
            </a:rPr>
            <a:t>Allocate resources to social value creation </a:t>
          </a:r>
          <a:endParaRPr lang="en-US" sz="1900" kern="1200" dirty="0"/>
        </a:p>
      </dsp:txBody>
      <dsp:txXfrm rot="10800000">
        <a:off x="1555440" y="1241"/>
        <a:ext cx="4597838" cy="705790"/>
      </dsp:txXfrm>
    </dsp:sp>
    <dsp:sp modelId="{DFE16C10-3DBF-483F-A556-DB16E380540E}">
      <dsp:nvSpPr>
        <dsp:cNvPr id="0" name=""/>
        <dsp:cNvSpPr/>
      </dsp:nvSpPr>
      <dsp:spPr>
        <a:xfrm>
          <a:off x="1026097" y="1241"/>
          <a:ext cx="705790" cy="705790"/>
        </a:xfrm>
        <a:prstGeom prst="rightArrow">
          <a:avLst/>
        </a:prstGeom>
        <a:solidFill>
          <a:srgbClr val="00A19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081BCB-58DF-4A5E-A597-26B162522B78}">
      <dsp:nvSpPr>
        <dsp:cNvPr id="0" name=""/>
        <dsp:cNvSpPr/>
      </dsp:nvSpPr>
      <dsp:spPr>
        <a:xfrm rot="10800000">
          <a:off x="1378993" y="917716"/>
          <a:ext cx="4774285" cy="705790"/>
        </a:xfrm>
        <a:prstGeom prst="homePlate">
          <a:avLst/>
        </a:prstGeom>
        <a:solidFill>
          <a:srgbClr val="BFE7E6"/>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234" tIns="72390" rIns="135128" bIns="72390" numCol="1" spcCol="1270" anchor="ctr" anchorCtr="0">
          <a:noAutofit/>
        </a:bodyPr>
        <a:lstStyle/>
        <a:p>
          <a:pPr marL="0" lvl="0" indent="0" algn="l" defTabSz="844550">
            <a:lnSpc>
              <a:spcPct val="90000"/>
            </a:lnSpc>
            <a:spcBef>
              <a:spcPct val="0"/>
            </a:spcBef>
            <a:spcAft>
              <a:spcPct val="35000"/>
            </a:spcAft>
            <a:buNone/>
          </a:pPr>
          <a:r>
            <a:rPr lang="fr-FR" sz="1900" kern="1200" dirty="0" err="1">
              <a:solidFill>
                <a:schemeClr val="tx1"/>
              </a:solidFill>
              <a:latin typeface="Calibri" panose="020F0502020204030204" pitchFamily="34" charset="0"/>
              <a:cs typeface="Calibri" panose="020F0502020204030204" pitchFamily="34" charset="0"/>
            </a:rPr>
            <a:t>Experiment</a:t>
          </a:r>
          <a:r>
            <a:rPr lang="fr-FR" sz="1900" kern="1200" dirty="0">
              <a:solidFill>
                <a:schemeClr val="tx1"/>
              </a:solidFill>
              <a:latin typeface="Calibri" panose="020F0502020204030204" pitchFamily="34" charset="0"/>
              <a:cs typeface="Calibri" panose="020F0502020204030204" pitchFamily="34" charset="0"/>
            </a:rPr>
            <a:t> and </a:t>
          </a:r>
          <a:r>
            <a:rPr lang="fr-FR" sz="1900" kern="1200" dirty="0" err="1">
              <a:solidFill>
                <a:schemeClr val="tx1"/>
              </a:solidFill>
              <a:latin typeface="Calibri" panose="020F0502020204030204" pitchFamily="34" charset="0"/>
              <a:cs typeface="Calibri" panose="020F0502020204030204" pitchFamily="34" charset="0"/>
            </a:rPr>
            <a:t>innovate</a:t>
          </a:r>
          <a:endParaRPr lang="en-CA" sz="1900" kern="1200" dirty="0">
            <a:solidFill>
              <a:schemeClr val="tx1"/>
            </a:solidFill>
            <a:latin typeface="Calibri" panose="020F0502020204030204" pitchFamily="34" charset="0"/>
            <a:cs typeface="Calibri" panose="020F0502020204030204" pitchFamily="34" charset="0"/>
          </a:endParaRPr>
        </a:p>
      </dsp:txBody>
      <dsp:txXfrm rot="10800000">
        <a:off x="1555440" y="917716"/>
        <a:ext cx="4597838" cy="705790"/>
      </dsp:txXfrm>
    </dsp:sp>
    <dsp:sp modelId="{969D2E6A-7FEA-4A6C-95A4-945FADCFEA56}">
      <dsp:nvSpPr>
        <dsp:cNvPr id="0" name=""/>
        <dsp:cNvSpPr/>
      </dsp:nvSpPr>
      <dsp:spPr>
        <a:xfrm>
          <a:off x="1026097" y="917716"/>
          <a:ext cx="705790" cy="705790"/>
        </a:xfrm>
        <a:prstGeom prst="rightArrow">
          <a:avLst/>
        </a:prstGeom>
        <a:solidFill>
          <a:srgbClr val="00A19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4790BB-1BFD-41E7-B408-73B83EB4CF7A}">
      <dsp:nvSpPr>
        <dsp:cNvPr id="0" name=""/>
        <dsp:cNvSpPr/>
      </dsp:nvSpPr>
      <dsp:spPr>
        <a:xfrm rot="10800000">
          <a:off x="1378993" y="1834190"/>
          <a:ext cx="4774285" cy="705790"/>
        </a:xfrm>
        <a:prstGeom prst="homePlate">
          <a:avLst/>
        </a:prstGeom>
        <a:solidFill>
          <a:srgbClr val="BFE7E6"/>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234" tIns="72390" rIns="135128" bIns="72390" numCol="1" spcCol="1270" anchor="ctr" anchorCtr="0">
          <a:noAutofit/>
        </a:bodyPr>
        <a:lstStyle/>
        <a:p>
          <a:pPr marL="0" lvl="0" indent="0" algn="l" defTabSz="844550">
            <a:lnSpc>
              <a:spcPct val="90000"/>
            </a:lnSpc>
            <a:spcBef>
              <a:spcPct val="0"/>
            </a:spcBef>
            <a:spcAft>
              <a:spcPct val="35000"/>
            </a:spcAft>
            <a:buNone/>
          </a:pPr>
          <a:r>
            <a:rPr lang="en-CA" sz="1900" kern="1200" dirty="0">
              <a:solidFill>
                <a:schemeClr val="tx1"/>
              </a:solidFill>
              <a:latin typeface="Calibri" panose="020F0502020204030204" pitchFamily="34" charset="0"/>
              <a:cs typeface="Calibri" panose="020F0502020204030204" pitchFamily="34" charset="0"/>
            </a:rPr>
            <a:t>Foster participation and collaboration</a:t>
          </a:r>
          <a:endParaRPr lang="fr-FR" sz="1900" kern="1200" dirty="0">
            <a:solidFill>
              <a:schemeClr val="tx1"/>
            </a:solidFill>
            <a:latin typeface="Calibri" panose="020F0502020204030204" pitchFamily="34" charset="0"/>
            <a:cs typeface="Calibri" panose="020F0502020204030204" pitchFamily="34" charset="0"/>
          </a:endParaRPr>
        </a:p>
      </dsp:txBody>
      <dsp:txXfrm rot="10800000">
        <a:off x="1555440" y="1834190"/>
        <a:ext cx="4597838" cy="705790"/>
      </dsp:txXfrm>
    </dsp:sp>
    <dsp:sp modelId="{6107894F-26BF-4DCC-B684-4B0F5FAEAEF7}">
      <dsp:nvSpPr>
        <dsp:cNvPr id="0" name=""/>
        <dsp:cNvSpPr/>
      </dsp:nvSpPr>
      <dsp:spPr>
        <a:xfrm>
          <a:off x="1026097" y="1834190"/>
          <a:ext cx="705790" cy="705790"/>
        </a:xfrm>
        <a:prstGeom prst="rightArrow">
          <a:avLst/>
        </a:prstGeom>
        <a:solidFill>
          <a:srgbClr val="00A19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7FD1-C033-4E08-BF0A-991F4F52F65B}">
      <dsp:nvSpPr>
        <dsp:cNvPr id="0" name=""/>
        <dsp:cNvSpPr/>
      </dsp:nvSpPr>
      <dsp:spPr>
        <a:xfrm rot="10800000">
          <a:off x="1378993" y="2750665"/>
          <a:ext cx="4774285" cy="705790"/>
        </a:xfrm>
        <a:prstGeom prst="homePlate">
          <a:avLst/>
        </a:prstGeom>
        <a:solidFill>
          <a:srgbClr val="BFE7E6"/>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234" tIns="72390" rIns="135128" bIns="72390" numCol="1" spcCol="1270" anchor="ctr" anchorCtr="0">
          <a:noAutofit/>
        </a:bodyPr>
        <a:lstStyle/>
        <a:p>
          <a:pPr marL="0" lvl="0" indent="0" algn="l" defTabSz="844550">
            <a:lnSpc>
              <a:spcPct val="90000"/>
            </a:lnSpc>
            <a:spcBef>
              <a:spcPct val="0"/>
            </a:spcBef>
            <a:spcAft>
              <a:spcPct val="35000"/>
            </a:spcAft>
            <a:buNone/>
          </a:pPr>
          <a:r>
            <a:rPr lang="en-CA" sz="1900" kern="1200" dirty="0">
              <a:solidFill>
                <a:schemeClr val="tx1"/>
              </a:solidFill>
              <a:latin typeface="Calibri" panose="020F0502020204030204" pitchFamily="34" charset="0"/>
              <a:cs typeface="Calibri" panose="020F0502020204030204" pitchFamily="34" charset="0"/>
            </a:rPr>
            <a:t>Persuade and influence</a:t>
          </a:r>
        </a:p>
      </dsp:txBody>
      <dsp:txXfrm rot="10800000">
        <a:off x="1555440" y="2750665"/>
        <a:ext cx="4597838" cy="705790"/>
      </dsp:txXfrm>
    </dsp:sp>
    <dsp:sp modelId="{9375329B-79E8-4B1D-9773-B1128903634D}">
      <dsp:nvSpPr>
        <dsp:cNvPr id="0" name=""/>
        <dsp:cNvSpPr/>
      </dsp:nvSpPr>
      <dsp:spPr>
        <a:xfrm>
          <a:off x="1026097" y="2750665"/>
          <a:ext cx="705790" cy="705790"/>
        </a:xfrm>
        <a:prstGeom prst="rightArrow">
          <a:avLst/>
        </a:prstGeom>
        <a:solidFill>
          <a:srgbClr val="00A19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D5105-C092-40E6-8152-D2EDFE7E2ADE}">
      <dsp:nvSpPr>
        <dsp:cNvPr id="0" name=""/>
        <dsp:cNvSpPr/>
      </dsp:nvSpPr>
      <dsp:spPr>
        <a:xfrm>
          <a:off x="1174238" y="216474"/>
          <a:ext cx="2937618" cy="2937618"/>
        </a:xfrm>
        <a:prstGeom prst="pie">
          <a:avLst>
            <a:gd name="adj1" fmla="val 16200000"/>
            <a:gd name="adj2" fmla="val 2052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lumMod val="50000"/>
                </a:schemeClr>
              </a:solidFill>
              <a:latin typeface="Calibri" panose="020F0502020204030204"/>
              <a:ea typeface="+mn-ea"/>
              <a:cs typeface="+mn-cs"/>
            </a:rPr>
            <a:t>Estimating</a:t>
          </a:r>
        </a:p>
      </dsp:txBody>
      <dsp:txXfrm>
        <a:off x="2844975" y="802461"/>
        <a:ext cx="667674" cy="445115"/>
      </dsp:txXfrm>
    </dsp:sp>
    <dsp:sp modelId="{AD70C017-2AB9-4656-9DF7-B15C5454E0E3}">
      <dsp:nvSpPr>
        <dsp:cNvPr id="0" name=""/>
        <dsp:cNvSpPr/>
      </dsp:nvSpPr>
      <dsp:spPr>
        <a:xfrm>
          <a:off x="1220509" y="294811"/>
          <a:ext cx="2937618" cy="2937618"/>
        </a:xfrm>
        <a:prstGeom prst="pie">
          <a:avLst>
            <a:gd name="adj1" fmla="val 20520000"/>
            <a:gd name="adj2" fmla="val 324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lumMod val="50000"/>
                </a:schemeClr>
              </a:solidFill>
              <a:latin typeface="Calibri" panose="020F0502020204030204"/>
              <a:ea typeface="+mn-ea"/>
              <a:cs typeface="+mn-cs"/>
            </a:rPr>
            <a:t>Planning</a:t>
          </a:r>
        </a:p>
      </dsp:txBody>
      <dsp:txXfrm>
        <a:off x="3240513" y="1739452"/>
        <a:ext cx="618217" cy="494573"/>
      </dsp:txXfrm>
    </dsp:sp>
    <dsp:sp modelId="{560061B2-D9A0-4110-9FE0-448984A40F18}">
      <dsp:nvSpPr>
        <dsp:cNvPr id="0" name=""/>
        <dsp:cNvSpPr/>
      </dsp:nvSpPr>
      <dsp:spPr>
        <a:xfrm>
          <a:off x="1154063" y="343071"/>
          <a:ext cx="2937618" cy="2937618"/>
        </a:xfrm>
        <a:prstGeom prst="pie">
          <a:avLst>
            <a:gd name="adj1" fmla="val 3240000"/>
            <a:gd name="adj2" fmla="val 756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bg1">
                  <a:lumMod val="50000"/>
                </a:schemeClr>
              </a:solidFill>
              <a:latin typeface="Calibri" panose="020F0502020204030204"/>
              <a:ea typeface="+mn-ea"/>
              <a:cs typeface="+mn-cs"/>
            </a:rPr>
            <a:t>Tracking</a:t>
          </a:r>
          <a:endParaRPr lang="en-US" sz="1800" b="0" kern="1200" dirty="0">
            <a:solidFill>
              <a:schemeClr val="bg1">
                <a:lumMod val="50000"/>
              </a:schemeClr>
            </a:solidFill>
            <a:latin typeface="Calibri" panose="020F0502020204030204"/>
            <a:ea typeface="+mn-ea"/>
            <a:cs typeface="+mn-cs"/>
          </a:endParaRPr>
        </a:p>
      </dsp:txBody>
      <dsp:txXfrm>
        <a:off x="2326128" y="2519072"/>
        <a:ext cx="593489" cy="544030"/>
      </dsp:txXfrm>
    </dsp:sp>
    <dsp:sp modelId="{B80893E8-0C95-4CFE-9E7A-D848F03D2E48}">
      <dsp:nvSpPr>
        <dsp:cNvPr id="0" name=""/>
        <dsp:cNvSpPr/>
      </dsp:nvSpPr>
      <dsp:spPr>
        <a:xfrm>
          <a:off x="1087617" y="294811"/>
          <a:ext cx="2937618" cy="2937618"/>
        </a:xfrm>
        <a:prstGeom prst="pie">
          <a:avLst>
            <a:gd name="adj1" fmla="val 7560000"/>
            <a:gd name="adj2" fmla="val 1188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lumMod val="50000"/>
                </a:schemeClr>
              </a:solidFill>
              <a:latin typeface="Calibri" panose="020F0502020204030204"/>
              <a:ea typeface="+mn-ea"/>
              <a:cs typeface="+mn-cs"/>
            </a:rPr>
            <a:t>Evaluating</a:t>
          </a:r>
        </a:p>
      </dsp:txBody>
      <dsp:txXfrm>
        <a:off x="1387015" y="1739452"/>
        <a:ext cx="618217" cy="494573"/>
      </dsp:txXfrm>
    </dsp:sp>
    <dsp:sp modelId="{05E5069E-453B-48C3-84FF-D56C5CA19280}">
      <dsp:nvSpPr>
        <dsp:cNvPr id="0" name=""/>
        <dsp:cNvSpPr/>
      </dsp:nvSpPr>
      <dsp:spPr>
        <a:xfrm>
          <a:off x="1112797" y="216474"/>
          <a:ext cx="2937618" cy="2937618"/>
        </a:xfrm>
        <a:prstGeom prst="pie">
          <a:avLst>
            <a:gd name="adj1" fmla="val 11880000"/>
            <a:gd name="adj2" fmla="val 16200000"/>
          </a:avLst>
        </a:prstGeom>
        <a:solidFill>
          <a:schemeClr val="tx1">
            <a:lumMod val="50000"/>
            <a:lumOff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lumMod val="50000"/>
                </a:schemeClr>
              </a:solidFill>
              <a:latin typeface="Calibri" panose="020F0502020204030204"/>
              <a:ea typeface="+mn-ea"/>
              <a:cs typeface="+mn-cs"/>
            </a:rPr>
            <a:t>Reporting</a:t>
          </a:r>
        </a:p>
      </dsp:txBody>
      <dsp:txXfrm>
        <a:off x="1712003" y="802461"/>
        <a:ext cx="667674" cy="445115"/>
      </dsp:txXfrm>
    </dsp:sp>
    <dsp:sp modelId="{6673FA42-119C-4957-AAAB-3F4EE7E23073}">
      <dsp:nvSpPr>
        <dsp:cNvPr id="0" name=""/>
        <dsp:cNvSpPr/>
      </dsp:nvSpPr>
      <dsp:spPr>
        <a:xfrm>
          <a:off x="992247" y="34621"/>
          <a:ext cx="3301323" cy="3301323"/>
        </a:xfrm>
        <a:prstGeom prst="circularArrow">
          <a:avLst>
            <a:gd name="adj1" fmla="val 5085"/>
            <a:gd name="adj2" fmla="val 327528"/>
            <a:gd name="adj3" fmla="val 20192361"/>
            <a:gd name="adj4" fmla="val 16200324"/>
            <a:gd name="adj5" fmla="val 5932"/>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62CF9BF-1307-4608-8EF9-81DB151A2624}">
      <dsp:nvSpPr>
        <dsp:cNvPr id="0" name=""/>
        <dsp:cNvSpPr/>
      </dsp:nvSpPr>
      <dsp:spPr>
        <a:xfrm>
          <a:off x="1038860" y="112932"/>
          <a:ext cx="3301323" cy="3301323"/>
        </a:xfrm>
        <a:prstGeom prst="circularArrow">
          <a:avLst>
            <a:gd name="adj1" fmla="val 5085"/>
            <a:gd name="adj2" fmla="val 327528"/>
            <a:gd name="adj3" fmla="val 2912753"/>
            <a:gd name="adj4" fmla="val 20519953"/>
            <a:gd name="adj5" fmla="val 5932"/>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1D09BB3-673F-427F-BF8F-5B7AE5C77C5A}">
      <dsp:nvSpPr>
        <dsp:cNvPr id="0" name=""/>
        <dsp:cNvSpPr/>
      </dsp:nvSpPr>
      <dsp:spPr>
        <a:xfrm>
          <a:off x="972211" y="161341"/>
          <a:ext cx="3301323" cy="3301323"/>
        </a:xfrm>
        <a:prstGeom prst="circularArrow">
          <a:avLst>
            <a:gd name="adj1" fmla="val 5085"/>
            <a:gd name="adj2" fmla="val 327528"/>
            <a:gd name="adj3" fmla="val 7232777"/>
            <a:gd name="adj4" fmla="val 3239695"/>
            <a:gd name="adj5" fmla="val 5932"/>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A3B744B-FC31-4BA5-A828-F1347CC2448D}">
      <dsp:nvSpPr>
        <dsp:cNvPr id="0" name=""/>
        <dsp:cNvSpPr/>
      </dsp:nvSpPr>
      <dsp:spPr>
        <a:xfrm>
          <a:off x="905561" y="112932"/>
          <a:ext cx="3301323" cy="3301323"/>
        </a:xfrm>
        <a:prstGeom prst="circularArrow">
          <a:avLst>
            <a:gd name="adj1" fmla="val 5085"/>
            <a:gd name="adj2" fmla="val 327528"/>
            <a:gd name="adj3" fmla="val 11552519"/>
            <a:gd name="adj4" fmla="val 7559718"/>
            <a:gd name="adj5" fmla="val 5932"/>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5D80C83-8B7B-482F-92AE-5B7D5BCD6368}">
      <dsp:nvSpPr>
        <dsp:cNvPr id="0" name=""/>
        <dsp:cNvSpPr/>
      </dsp:nvSpPr>
      <dsp:spPr>
        <a:xfrm>
          <a:off x="931082" y="34621"/>
          <a:ext cx="3301323" cy="3301323"/>
        </a:xfrm>
        <a:prstGeom prst="circularArrow">
          <a:avLst>
            <a:gd name="adj1" fmla="val 5085"/>
            <a:gd name="adj2" fmla="val 327528"/>
            <a:gd name="adj3" fmla="val 15872148"/>
            <a:gd name="adj4" fmla="val 11880111"/>
            <a:gd name="adj5" fmla="val 5932"/>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9D523-257A-4C1A-9DD1-50747F16836C}">
      <dsp:nvSpPr>
        <dsp:cNvPr id="0" name=""/>
        <dsp:cNvSpPr/>
      </dsp:nvSpPr>
      <dsp:spPr>
        <a:xfrm>
          <a:off x="256120" y="1166398"/>
          <a:ext cx="2975577" cy="2205805"/>
        </a:xfrm>
        <a:prstGeom prst="roundRect">
          <a:avLst>
            <a:gd name="adj" fmla="val 10000"/>
          </a:avLst>
        </a:prstGeom>
        <a:solidFill>
          <a:schemeClr val="lt1">
            <a:alpha val="90000"/>
            <a:hueOff val="0"/>
            <a:satOff val="0"/>
            <a:lumOff val="0"/>
            <a:alphaOff val="0"/>
          </a:schemeClr>
        </a:solidFill>
        <a:ln w="19050" cap="flat" cmpd="sng" algn="ctr">
          <a:solidFill>
            <a:srgbClr val="1B4F8F"/>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1600" kern="1200" dirty="0"/>
            <a:t>Adherence to social mission</a:t>
          </a:r>
          <a:endParaRPr lang="en-US" sz="1600" kern="1200" dirty="0"/>
        </a:p>
        <a:p>
          <a:pPr marL="171450" lvl="1" indent="-171450" algn="l" defTabSz="711200">
            <a:lnSpc>
              <a:spcPct val="90000"/>
            </a:lnSpc>
            <a:spcBef>
              <a:spcPct val="0"/>
            </a:spcBef>
            <a:spcAft>
              <a:spcPct val="15000"/>
            </a:spcAft>
            <a:buChar char="•"/>
          </a:pPr>
          <a:r>
            <a:rPr lang="en-GB" sz="1600" kern="1200" dirty="0"/>
            <a:t>Lack of a clear and agreed definition</a:t>
          </a:r>
          <a:endParaRPr lang="en-US" sz="1600" kern="1200" dirty="0"/>
        </a:p>
        <a:p>
          <a:pPr marL="171450" lvl="1" indent="-171450" algn="l" defTabSz="711200">
            <a:lnSpc>
              <a:spcPct val="90000"/>
            </a:lnSpc>
            <a:spcBef>
              <a:spcPct val="0"/>
            </a:spcBef>
            <a:spcAft>
              <a:spcPct val="15000"/>
            </a:spcAft>
            <a:buChar char="•"/>
          </a:pPr>
          <a:r>
            <a:rPr lang="en-GB" sz="1600" kern="1200" dirty="0"/>
            <a:t>Mushrooming of methodologies</a:t>
          </a:r>
        </a:p>
        <a:p>
          <a:pPr marL="171450" lvl="1" indent="-171450" algn="l" defTabSz="711200">
            <a:lnSpc>
              <a:spcPct val="90000"/>
            </a:lnSpc>
            <a:spcBef>
              <a:spcPct val="0"/>
            </a:spcBef>
            <a:spcAft>
              <a:spcPct val="15000"/>
            </a:spcAft>
            <a:buChar char="•"/>
          </a:pPr>
          <a:r>
            <a:rPr lang="en-GB" sz="1600" kern="1200" dirty="0"/>
            <a:t>Not always coherent and adapted to the SSE</a:t>
          </a:r>
        </a:p>
      </dsp:txBody>
      <dsp:txXfrm>
        <a:off x="306882" y="1217160"/>
        <a:ext cx="2874053" cy="1631608"/>
      </dsp:txXfrm>
    </dsp:sp>
    <dsp:sp modelId="{465ABBBF-8DAB-4C0B-9082-396CD50077C4}">
      <dsp:nvSpPr>
        <dsp:cNvPr id="0" name=""/>
        <dsp:cNvSpPr/>
      </dsp:nvSpPr>
      <dsp:spPr>
        <a:xfrm>
          <a:off x="1915346" y="1485164"/>
          <a:ext cx="3076080" cy="3076080"/>
        </a:xfrm>
        <a:prstGeom prst="leftCircularArrow">
          <a:avLst>
            <a:gd name="adj1" fmla="val 3649"/>
            <a:gd name="adj2" fmla="val 454339"/>
            <a:gd name="adj3" fmla="val 2353981"/>
            <a:gd name="adj4" fmla="val 9148620"/>
            <a:gd name="adj5" fmla="val 4257"/>
          </a:avLst>
        </a:prstGeom>
        <a:solidFill>
          <a:srgbClr val="95C11F"/>
        </a:solidFill>
        <a:ln>
          <a:noFill/>
        </a:ln>
        <a:effectLst/>
      </dsp:spPr>
      <dsp:style>
        <a:lnRef idx="0">
          <a:scrgbClr r="0" g="0" b="0"/>
        </a:lnRef>
        <a:fillRef idx="1">
          <a:scrgbClr r="0" g="0" b="0"/>
        </a:fillRef>
        <a:effectRef idx="0">
          <a:scrgbClr r="0" g="0" b="0"/>
        </a:effectRef>
        <a:fontRef idx="minor">
          <a:schemeClr val="lt1"/>
        </a:fontRef>
      </dsp:style>
    </dsp:sp>
    <dsp:sp modelId="{63D02744-E697-42FE-8697-B829538867EB}">
      <dsp:nvSpPr>
        <dsp:cNvPr id="0" name=""/>
        <dsp:cNvSpPr/>
      </dsp:nvSpPr>
      <dsp:spPr>
        <a:xfrm>
          <a:off x="1308309" y="3147505"/>
          <a:ext cx="1777869" cy="572573"/>
        </a:xfrm>
        <a:prstGeom prst="roundRect">
          <a:avLst>
            <a:gd name="adj" fmla="val 10000"/>
          </a:avLst>
        </a:prstGeom>
        <a:solidFill>
          <a:srgbClr val="1B4F8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What is the issue?</a:t>
          </a:r>
        </a:p>
      </dsp:txBody>
      <dsp:txXfrm>
        <a:off x="1325079" y="3164275"/>
        <a:ext cx="1744329" cy="539033"/>
      </dsp:txXfrm>
    </dsp:sp>
    <dsp:sp modelId="{6EFCB209-F314-4A1D-80AF-AB5046DA5434}">
      <dsp:nvSpPr>
        <dsp:cNvPr id="0" name=""/>
        <dsp:cNvSpPr/>
      </dsp:nvSpPr>
      <dsp:spPr>
        <a:xfrm>
          <a:off x="3904950" y="984769"/>
          <a:ext cx="2661446" cy="2508097"/>
        </a:xfrm>
        <a:prstGeom prst="roundRect">
          <a:avLst>
            <a:gd name="adj" fmla="val 10000"/>
          </a:avLst>
        </a:prstGeom>
        <a:solidFill>
          <a:schemeClr val="lt1">
            <a:alpha val="90000"/>
            <a:hueOff val="0"/>
            <a:satOff val="0"/>
            <a:lumOff val="0"/>
            <a:alphaOff val="0"/>
          </a:schemeClr>
        </a:solidFill>
        <a:ln w="19050" cap="flat" cmpd="sng" algn="ctr">
          <a:solidFill>
            <a:srgbClr val="1B4F8F"/>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1600" kern="1200" dirty="0"/>
            <a:t>Clarify the concept and practice of social impact measurement </a:t>
          </a:r>
          <a:endParaRPr lang="en-US" sz="1600" kern="1200" dirty="0"/>
        </a:p>
        <a:p>
          <a:pPr marL="171450" lvl="1" indent="-171450" algn="l" defTabSz="711200">
            <a:lnSpc>
              <a:spcPct val="90000"/>
            </a:lnSpc>
            <a:spcBef>
              <a:spcPct val="0"/>
            </a:spcBef>
            <a:spcAft>
              <a:spcPct val="15000"/>
            </a:spcAft>
            <a:buChar char="•"/>
          </a:pPr>
          <a:r>
            <a:rPr lang="en-GB" sz="1600" kern="1200" dirty="0"/>
            <a:t>Promote a shared understanding</a:t>
          </a:r>
        </a:p>
        <a:p>
          <a:pPr marL="171450" lvl="1" indent="-171450" algn="l" defTabSz="711200">
            <a:lnSpc>
              <a:spcPct val="90000"/>
            </a:lnSpc>
            <a:spcBef>
              <a:spcPct val="0"/>
            </a:spcBef>
            <a:spcAft>
              <a:spcPct val="15000"/>
            </a:spcAft>
            <a:buChar char="•"/>
          </a:pPr>
          <a:r>
            <a:rPr lang="en-GB" sz="1600" kern="1200" dirty="0"/>
            <a:t>Encourage uptake in the SSE ecosystem</a:t>
          </a:r>
        </a:p>
      </dsp:txBody>
      <dsp:txXfrm>
        <a:off x="3962668" y="1579936"/>
        <a:ext cx="2546010" cy="1855211"/>
      </dsp:txXfrm>
    </dsp:sp>
    <dsp:sp modelId="{478768CF-E1AA-4B5B-9B70-F6075ECF5AAD}">
      <dsp:nvSpPr>
        <dsp:cNvPr id="0" name=""/>
        <dsp:cNvSpPr/>
      </dsp:nvSpPr>
      <dsp:spPr>
        <a:xfrm>
          <a:off x="5162678" y="-320861"/>
          <a:ext cx="3716957" cy="3716957"/>
        </a:xfrm>
        <a:prstGeom prst="circularArrow">
          <a:avLst>
            <a:gd name="adj1" fmla="val 3020"/>
            <a:gd name="adj2" fmla="val 370428"/>
            <a:gd name="adj3" fmla="val 19319940"/>
            <a:gd name="adj4" fmla="val 12441390"/>
            <a:gd name="adj5" fmla="val 3523"/>
          </a:avLst>
        </a:prstGeom>
        <a:solidFill>
          <a:srgbClr val="95C11F"/>
        </a:solidFill>
        <a:ln>
          <a:noFill/>
        </a:ln>
        <a:effectLst/>
      </dsp:spPr>
      <dsp:style>
        <a:lnRef idx="0">
          <a:scrgbClr r="0" g="0" b="0"/>
        </a:lnRef>
        <a:fillRef idx="1">
          <a:scrgbClr r="0" g="0" b="0"/>
        </a:fillRef>
        <a:effectRef idx="0">
          <a:scrgbClr r="0" g="0" b="0"/>
        </a:effectRef>
        <a:fontRef idx="minor">
          <a:schemeClr val="lt1"/>
        </a:fontRef>
      </dsp:style>
    </dsp:sp>
    <dsp:sp modelId="{ADF1363B-36C4-47AB-B29A-D0E268B476D3}">
      <dsp:nvSpPr>
        <dsp:cNvPr id="0" name=""/>
        <dsp:cNvSpPr/>
      </dsp:nvSpPr>
      <dsp:spPr>
        <a:xfrm>
          <a:off x="4589581" y="739473"/>
          <a:ext cx="1777869" cy="572573"/>
        </a:xfrm>
        <a:prstGeom prst="roundRect">
          <a:avLst>
            <a:gd name="adj" fmla="val 10000"/>
          </a:avLst>
        </a:prstGeom>
        <a:solidFill>
          <a:srgbClr val="1B4F8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What is needed?</a:t>
          </a:r>
        </a:p>
      </dsp:txBody>
      <dsp:txXfrm>
        <a:off x="4606351" y="756243"/>
        <a:ext cx="1744329" cy="539033"/>
      </dsp:txXfrm>
    </dsp:sp>
    <dsp:sp modelId="{F5D8AE35-58D2-4E1A-83B6-9DFF6B83EA64}">
      <dsp:nvSpPr>
        <dsp:cNvPr id="0" name=""/>
        <dsp:cNvSpPr/>
      </dsp:nvSpPr>
      <dsp:spPr>
        <a:xfrm>
          <a:off x="7367706" y="787185"/>
          <a:ext cx="2820228" cy="2813682"/>
        </a:xfrm>
        <a:prstGeom prst="roundRect">
          <a:avLst>
            <a:gd name="adj" fmla="val 10000"/>
          </a:avLst>
        </a:prstGeom>
        <a:solidFill>
          <a:schemeClr val="lt1">
            <a:alpha val="90000"/>
            <a:hueOff val="0"/>
            <a:satOff val="0"/>
            <a:lumOff val="0"/>
            <a:alphaOff val="0"/>
          </a:schemeClr>
        </a:solidFill>
        <a:ln w="19050" cap="flat" cmpd="sng" algn="ctr">
          <a:solidFill>
            <a:srgbClr val="1B4F8F"/>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Explore current social impact measurement practices</a:t>
          </a:r>
        </a:p>
        <a:p>
          <a:pPr marL="171450" lvl="1" indent="-171450" algn="l" defTabSz="711200">
            <a:lnSpc>
              <a:spcPct val="90000"/>
            </a:lnSpc>
            <a:spcBef>
              <a:spcPct val="0"/>
            </a:spcBef>
            <a:spcAft>
              <a:spcPct val="15000"/>
            </a:spcAft>
            <a:buChar char="•"/>
          </a:pPr>
          <a:r>
            <a:rPr lang="en-US" sz="1600" kern="1200" dirty="0"/>
            <a:t>Identify what methodologies are better suited to the SSE</a:t>
          </a:r>
        </a:p>
        <a:p>
          <a:pPr marL="171450" lvl="1" indent="-171450" algn="l" defTabSz="711200">
            <a:lnSpc>
              <a:spcPct val="90000"/>
            </a:lnSpc>
            <a:spcBef>
              <a:spcPct val="0"/>
            </a:spcBef>
            <a:spcAft>
              <a:spcPct val="15000"/>
            </a:spcAft>
            <a:buChar char="•"/>
          </a:pPr>
          <a:r>
            <a:rPr lang="en-US" sz="1600" kern="1200" dirty="0"/>
            <a:t>Understand how policy makers can help </a:t>
          </a:r>
        </a:p>
      </dsp:txBody>
      <dsp:txXfrm>
        <a:off x="7432457" y="851936"/>
        <a:ext cx="2690726" cy="2081248"/>
      </dsp:txXfrm>
    </dsp:sp>
    <dsp:sp modelId="{66EFDDD6-17DB-4766-8C6E-0634DBA9B925}">
      <dsp:nvSpPr>
        <dsp:cNvPr id="0" name=""/>
        <dsp:cNvSpPr/>
      </dsp:nvSpPr>
      <dsp:spPr>
        <a:xfrm>
          <a:off x="8236213" y="3284433"/>
          <a:ext cx="1777869" cy="572573"/>
        </a:xfrm>
        <a:prstGeom prst="roundRect">
          <a:avLst>
            <a:gd name="adj" fmla="val 10000"/>
          </a:avLst>
        </a:prstGeom>
        <a:solidFill>
          <a:srgbClr val="1B4F8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What will </a:t>
          </a:r>
          <a:r>
            <a:rPr lang="en-GB" sz="1600" kern="1200" dirty="0"/>
            <a:t>the Global Action do?</a:t>
          </a:r>
          <a:endParaRPr lang="en-US" sz="1600" kern="1200" dirty="0"/>
        </a:p>
      </dsp:txBody>
      <dsp:txXfrm>
        <a:off x="8252983" y="3301203"/>
        <a:ext cx="1744329" cy="539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2298-8BDC-4FED-9CCF-8E38D66AAB1C}">
      <dsp:nvSpPr>
        <dsp:cNvPr id="0" name=""/>
        <dsp:cNvSpPr/>
      </dsp:nvSpPr>
      <dsp:spPr>
        <a:xfrm>
          <a:off x="0" y="0"/>
          <a:ext cx="5211868" cy="519166"/>
        </a:xfrm>
        <a:prstGeom prst="roundRect">
          <a:avLst>
            <a:gd name="adj" fmla="val 10000"/>
          </a:avLst>
        </a:prstGeom>
        <a:solidFill>
          <a:srgbClr val="95C11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CA" sz="1600" b="1" i="0" u="none" kern="1200" dirty="0">
              <a:solidFill>
                <a:schemeClr val="bg1"/>
              </a:solidFill>
              <a:latin typeface="+mj-lt"/>
            </a:rPr>
            <a:t>Counting outputs and beneficiaries</a:t>
          </a:r>
          <a:endParaRPr lang="en-US" sz="1600" b="1" kern="1200" dirty="0">
            <a:solidFill>
              <a:schemeClr val="bg1"/>
            </a:solidFill>
            <a:latin typeface="+mj-lt"/>
          </a:endParaRPr>
        </a:p>
      </dsp:txBody>
      <dsp:txXfrm>
        <a:off x="15206" y="15206"/>
        <a:ext cx="4590904" cy="488754"/>
      </dsp:txXfrm>
    </dsp:sp>
    <dsp:sp modelId="{FFC227A7-75A8-4F89-9B3C-27CC257E0B09}">
      <dsp:nvSpPr>
        <dsp:cNvPr id="0" name=""/>
        <dsp:cNvSpPr/>
      </dsp:nvSpPr>
      <dsp:spPr>
        <a:xfrm>
          <a:off x="389198" y="591273"/>
          <a:ext cx="5211868" cy="519166"/>
        </a:xfrm>
        <a:prstGeom prst="roundRect">
          <a:avLst>
            <a:gd name="adj" fmla="val 10000"/>
          </a:avLst>
        </a:prstGeom>
        <a:solidFill>
          <a:srgbClr val="00A19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i="0" u="none" kern="1200" dirty="0">
              <a:solidFill>
                <a:schemeClr val="bg1"/>
              </a:solidFill>
              <a:latin typeface="+mj-lt"/>
            </a:rPr>
            <a:t>Collecting stakeholder feedback</a:t>
          </a:r>
          <a:endParaRPr lang="en-GB" sz="1600" b="1" kern="1200" dirty="0">
            <a:solidFill>
              <a:schemeClr val="bg1"/>
            </a:solidFill>
            <a:latin typeface="+mj-lt"/>
          </a:endParaRPr>
        </a:p>
      </dsp:txBody>
      <dsp:txXfrm>
        <a:off x="404404" y="606479"/>
        <a:ext cx="4454800" cy="488754"/>
      </dsp:txXfrm>
    </dsp:sp>
    <dsp:sp modelId="{590E30A9-1747-4315-9B16-E183F9E25CDE}">
      <dsp:nvSpPr>
        <dsp:cNvPr id="0" name=""/>
        <dsp:cNvSpPr/>
      </dsp:nvSpPr>
      <dsp:spPr>
        <a:xfrm>
          <a:off x="778396" y="1182546"/>
          <a:ext cx="5211868" cy="519166"/>
        </a:xfrm>
        <a:prstGeom prst="roundRect">
          <a:avLst>
            <a:gd name="adj" fmla="val 10000"/>
          </a:avLst>
        </a:prstGeom>
        <a:solidFill>
          <a:srgbClr val="1B4F8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i="0" u="none" kern="1200" dirty="0">
              <a:solidFill>
                <a:schemeClr val="bg1"/>
              </a:solidFill>
              <a:latin typeface="+mj-lt"/>
            </a:rPr>
            <a:t>Using standardised metrics</a:t>
          </a:r>
          <a:endParaRPr lang="en-GB" sz="1600" b="1" kern="1200" dirty="0">
            <a:solidFill>
              <a:schemeClr val="bg1"/>
            </a:solidFill>
            <a:latin typeface="+mj-lt"/>
          </a:endParaRPr>
        </a:p>
      </dsp:txBody>
      <dsp:txXfrm>
        <a:off x="793602" y="1197752"/>
        <a:ext cx="4454800" cy="488754"/>
      </dsp:txXfrm>
    </dsp:sp>
    <dsp:sp modelId="{E0C78AD5-DF02-48FF-905A-72FEE7ADE2D9}">
      <dsp:nvSpPr>
        <dsp:cNvPr id="0" name=""/>
        <dsp:cNvSpPr/>
      </dsp:nvSpPr>
      <dsp:spPr>
        <a:xfrm>
          <a:off x="1167594" y="1773819"/>
          <a:ext cx="5211868" cy="519166"/>
        </a:xfrm>
        <a:prstGeom prst="roundRect">
          <a:avLst>
            <a:gd name="adj" fmla="val 10000"/>
          </a:avLst>
        </a:prstGeom>
        <a:solidFill>
          <a:schemeClr val="bg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i="0" u="none" kern="1200" dirty="0">
              <a:solidFill>
                <a:schemeClr val="bg1"/>
              </a:solidFill>
              <a:latin typeface="+mj-lt"/>
            </a:rPr>
            <a:t>Measuring well-being</a:t>
          </a:r>
          <a:endParaRPr lang="en-GB" sz="1600" b="1" kern="1200" dirty="0">
            <a:solidFill>
              <a:schemeClr val="bg1"/>
            </a:solidFill>
            <a:latin typeface="+mj-lt"/>
          </a:endParaRPr>
        </a:p>
      </dsp:txBody>
      <dsp:txXfrm>
        <a:off x="1182800" y="1789025"/>
        <a:ext cx="4454800" cy="488754"/>
      </dsp:txXfrm>
    </dsp:sp>
    <dsp:sp modelId="{C0F16B68-30C7-402B-BE22-62ECC33EF3E2}">
      <dsp:nvSpPr>
        <dsp:cNvPr id="0" name=""/>
        <dsp:cNvSpPr/>
      </dsp:nvSpPr>
      <dsp:spPr>
        <a:xfrm>
          <a:off x="1556792" y="2365092"/>
          <a:ext cx="5211868" cy="519166"/>
        </a:xfrm>
        <a:prstGeom prst="roundRect">
          <a:avLst>
            <a:gd name="adj" fmla="val 10000"/>
          </a:avLst>
        </a:prstGeom>
        <a:solidFill>
          <a:srgbClr val="95C11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i="0" u="none" kern="1200" dirty="0">
              <a:solidFill>
                <a:schemeClr val="bg1"/>
              </a:solidFill>
              <a:latin typeface="+mj-lt"/>
            </a:rPr>
            <a:t>Populating predefined frameworks</a:t>
          </a:r>
          <a:endParaRPr lang="en-GB" sz="1600" b="1" kern="1200" dirty="0">
            <a:solidFill>
              <a:schemeClr val="bg1"/>
            </a:solidFill>
            <a:latin typeface="+mj-lt"/>
          </a:endParaRPr>
        </a:p>
      </dsp:txBody>
      <dsp:txXfrm>
        <a:off x="1571998" y="2380298"/>
        <a:ext cx="4454800" cy="488754"/>
      </dsp:txXfrm>
    </dsp:sp>
    <dsp:sp modelId="{200D0784-5F45-4B07-852C-6BF66307BB82}">
      <dsp:nvSpPr>
        <dsp:cNvPr id="0" name=""/>
        <dsp:cNvSpPr/>
      </dsp:nvSpPr>
      <dsp:spPr>
        <a:xfrm>
          <a:off x="4874410" y="379280"/>
          <a:ext cx="337458" cy="337458"/>
        </a:xfrm>
        <a:prstGeom prst="downArrow">
          <a:avLst>
            <a:gd name="adj1" fmla="val 55000"/>
            <a:gd name="adj2" fmla="val 45000"/>
          </a:avLst>
        </a:prstGeom>
        <a:solidFill>
          <a:schemeClr val="bg2">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ndParaRPr>
        </a:p>
      </dsp:txBody>
      <dsp:txXfrm>
        <a:off x="4950338" y="379280"/>
        <a:ext cx="185602" cy="253937"/>
      </dsp:txXfrm>
    </dsp:sp>
    <dsp:sp modelId="{0FCBB1A5-E441-4F4D-B574-A102ADB4914A}">
      <dsp:nvSpPr>
        <dsp:cNvPr id="0" name=""/>
        <dsp:cNvSpPr/>
      </dsp:nvSpPr>
      <dsp:spPr>
        <a:xfrm>
          <a:off x="5263608" y="970553"/>
          <a:ext cx="337458" cy="337458"/>
        </a:xfrm>
        <a:prstGeom prst="downArrow">
          <a:avLst>
            <a:gd name="adj1" fmla="val 55000"/>
            <a:gd name="adj2" fmla="val 45000"/>
          </a:avLst>
        </a:prstGeom>
        <a:solidFill>
          <a:schemeClr val="bg2">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ndParaRPr>
        </a:p>
      </dsp:txBody>
      <dsp:txXfrm>
        <a:off x="5339536" y="970553"/>
        <a:ext cx="185602" cy="253937"/>
      </dsp:txXfrm>
    </dsp:sp>
    <dsp:sp modelId="{D4E49D7D-5396-4047-AF90-493E0944C725}">
      <dsp:nvSpPr>
        <dsp:cNvPr id="0" name=""/>
        <dsp:cNvSpPr/>
      </dsp:nvSpPr>
      <dsp:spPr>
        <a:xfrm>
          <a:off x="5652806" y="1553173"/>
          <a:ext cx="337458" cy="337458"/>
        </a:xfrm>
        <a:prstGeom prst="downArrow">
          <a:avLst>
            <a:gd name="adj1" fmla="val 55000"/>
            <a:gd name="adj2" fmla="val 45000"/>
          </a:avLst>
        </a:prstGeom>
        <a:solidFill>
          <a:schemeClr val="bg2">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ndParaRPr>
        </a:p>
      </dsp:txBody>
      <dsp:txXfrm>
        <a:off x="5728734" y="1553173"/>
        <a:ext cx="185602" cy="253937"/>
      </dsp:txXfrm>
    </dsp:sp>
    <dsp:sp modelId="{19C1E07B-29C1-4118-9E8F-C4D9BC46AC3B}">
      <dsp:nvSpPr>
        <dsp:cNvPr id="0" name=""/>
        <dsp:cNvSpPr/>
      </dsp:nvSpPr>
      <dsp:spPr>
        <a:xfrm>
          <a:off x="6042004" y="2150215"/>
          <a:ext cx="337458" cy="337458"/>
        </a:xfrm>
        <a:prstGeom prst="downArrow">
          <a:avLst>
            <a:gd name="adj1" fmla="val 55000"/>
            <a:gd name="adj2" fmla="val 45000"/>
          </a:avLst>
        </a:prstGeom>
        <a:solidFill>
          <a:schemeClr val="bg2">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a:latin typeface="+mj-lt"/>
          </a:endParaRPr>
        </a:p>
      </dsp:txBody>
      <dsp:txXfrm>
        <a:off x="6117932" y="2150215"/>
        <a:ext cx="185602" cy="253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38DD1-DEEA-4215-AA85-6AC58F952358}">
      <dsp:nvSpPr>
        <dsp:cNvPr id="0" name=""/>
        <dsp:cNvSpPr/>
      </dsp:nvSpPr>
      <dsp:spPr>
        <a:xfrm>
          <a:off x="0" y="0"/>
          <a:ext cx="5239669" cy="498547"/>
        </a:xfrm>
        <a:prstGeom prst="roundRect">
          <a:avLst>
            <a:gd name="adj" fmla="val 10000"/>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endParaRPr lang="en-US" sz="1600" b="0" kern="1200" dirty="0">
            <a:solidFill>
              <a:schemeClr val="tx1">
                <a:lumMod val="50000"/>
              </a:schemeClr>
            </a:solidFill>
            <a:latin typeface="+mj-lt"/>
          </a:endParaRPr>
        </a:p>
      </dsp:txBody>
      <dsp:txXfrm>
        <a:off x="14602" y="14602"/>
        <a:ext cx="4701697" cy="469343"/>
      </dsp:txXfrm>
    </dsp:sp>
    <dsp:sp modelId="{15A28641-921F-4623-975A-68DF702ED087}">
      <dsp:nvSpPr>
        <dsp:cNvPr id="0" name=""/>
        <dsp:cNvSpPr/>
      </dsp:nvSpPr>
      <dsp:spPr>
        <a:xfrm>
          <a:off x="462323" y="581638"/>
          <a:ext cx="5239669" cy="498547"/>
        </a:xfrm>
        <a:prstGeom prst="roundRect">
          <a:avLst>
            <a:gd name="adj" fmla="val 10000"/>
          </a:avLst>
        </a:prstGeom>
        <a:solidFill>
          <a:srgbClr val="00A19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i="0" u="none" kern="1200" dirty="0">
              <a:solidFill>
                <a:schemeClr val="bg1"/>
              </a:solidFill>
              <a:latin typeface="+mj-lt"/>
            </a:rPr>
            <a:t>Conducting impact evaluations</a:t>
          </a:r>
          <a:endParaRPr lang="en-GB" sz="1600" b="1" kern="1200" dirty="0">
            <a:solidFill>
              <a:schemeClr val="bg1"/>
            </a:solidFill>
            <a:latin typeface="+mj-lt"/>
          </a:endParaRPr>
        </a:p>
      </dsp:txBody>
      <dsp:txXfrm>
        <a:off x="476925" y="596240"/>
        <a:ext cx="4424085" cy="469343"/>
      </dsp:txXfrm>
    </dsp:sp>
    <dsp:sp modelId="{C81AFF3A-7988-4338-A4BE-6C9ED3FF51E4}">
      <dsp:nvSpPr>
        <dsp:cNvPr id="0" name=""/>
        <dsp:cNvSpPr/>
      </dsp:nvSpPr>
      <dsp:spPr>
        <a:xfrm>
          <a:off x="924647" y="1163277"/>
          <a:ext cx="5239669" cy="498547"/>
        </a:xfrm>
        <a:prstGeom prst="roundRect">
          <a:avLst>
            <a:gd name="adj" fmla="val 10000"/>
          </a:avLst>
        </a:prstGeom>
        <a:solidFill>
          <a:srgbClr val="1B4F8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i="0" u="none" kern="1200" dirty="0">
              <a:solidFill>
                <a:schemeClr val="bg1"/>
              </a:solidFill>
              <a:latin typeface="+mj-lt"/>
            </a:rPr>
            <a:t>Valuing impacts</a:t>
          </a:r>
          <a:endParaRPr lang="en-GB" sz="1600" b="1" i="0" u="none" kern="1200" dirty="0">
            <a:solidFill>
              <a:schemeClr val="bg1"/>
            </a:solidFill>
            <a:latin typeface="+mj-lt"/>
          </a:endParaRPr>
        </a:p>
      </dsp:txBody>
      <dsp:txXfrm>
        <a:off x="939249" y="1177879"/>
        <a:ext cx="4424085" cy="469343"/>
      </dsp:txXfrm>
    </dsp:sp>
    <dsp:sp modelId="{0D106463-F0AE-4D1A-9938-A8F3E6F864BC}">
      <dsp:nvSpPr>
        <dsp:cNvPr id="0" name=""/>
        <dsp:cNvSpPr/>
      </dsp:nvSpPr>
      <dsp:spPr>
        <a:xfrm>
          <a:off x="4915613" y="378065"/>
          <a:ext cx="324055" cy="324055"/>
        </a:xfrm>
        <a:prstGeom prst="downArrow">
          <a:avLst>
            <a:gd name="adj1" fmla="val 55000"/>
            <a:gd name="adj2" fmla="val 45000"/>
          </a:avLst>
        </a:prstGeom>
        <a:solidFill>
          <a:schemeClr val="bg2">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j-lt"/>
          </a:endParaRPr>
        </a:p>
      </dsp:txBody>
      <dsp:txXfrm>
        <a:off x="4988525" y="378065"/>
        <a:ext cx="178231" cy="243851"/>
      </dsp:txXfrm>
    </dsp:sp>
    <dsp:sp modelId="{29196D87-2FD6-4B20-831F-392706993EE0}">
      <dsp:nvSpPr>
        <dsp:cNvPr id="0" name=""/>
        <dsp:cNvSpPr/>
      </dsp:nvSpPr>
      <dsp:spPr>
        <a:xfrm>
          <a:off x="5377937" y="956380"/>
          <a:ext cx="324055" cy="324055"/>
        </a:xfrm>
        <a:prstGeom prst="downArrow">
          <a:avLst>
            <a:gd name="adj1" fmla="val 55000"/>
            <a:gd name="adj2" fmla="val 45000"/>
          </a:avLst>
        </a:prstGeom>
        <a:solidFill>
          <a:schemeClr val="bg2">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b="0" kern="1200">
            <a:latin typeface="+mj-lt"/>
          </a:endParaRPr>
        </a:p>
      </dsp:txBody>
      <dsp:txXfrm>
        <a:off x="5450849" y="956380"/>
        <a:ext cx="178231" cy="2438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740DA-8AE4-46F3-AAE1-6FACD0A30AEE}">
      <dsp:nvSpPr>
        <dsp:cNvPr id="0" name=""/>
        <dsp:cNvSpPr/>
      </dsp:nvSpPr>
      <dsp:spPr>
        <a:xfrm>
          <a:off x="0" y="0"/>
          <a:ext cx="5208227" cy="475789"/>
        </a:xfrm>
        <a:prstGeom prst="roundRect">
          <a:avLst>
            <a:gd name="adj" fmla="val 10000"/>
          </a:avLst>
        </a:prstGeom>
        <a:solidFill>
          <a:schemeClr val="bg1">
            <a:lumMod val="50000"/>
          </a:schemeClr>
        </a:solidFill>
        <a:ln w="19050" cap="flat" cmpd="sng" algn="ctr">
          <a:solidFill>
            <a:srgbClr val="E9EFF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CA" sz="1600" b="1" i="0" u="none" kern="1200" dirty="0">
              <a:solidFill>
                <a:schemeClr val="bg1"/>
              </a:solidFill>
              <a:latin typeface="+mj-lt"/>
            </a:rPr>
            <a:t>Identifying potential impacts</a:t>
          </a:r>
          <a:endParaRPr lang="en-US" sz="1600" b="1" kern="1200" dirty="0">
            <a:solidFill>
              <a:schemeClr val="bg1"/>
            </a:solidFill>
            <a:latin typeface="+mj-lt"/>
          </a:endParaRPr>
        </a:p>
      </dsp:txBody>
      <dsp:txXfrm>
        <a:off x="13935" y="13935"/>
        <a:ext cx="4716462" cy="447919"/>
      </dsp:txXfrm>
    </dsp:sp>
    <dsp:sp modelId="{93C8D7C0-6B54-4448-B776-026374FEBD3F}">
      <dsp:nvSpPr>
        <dsp:cNvPr id="0" name=""/>
        <dsp:cNvSpPr/>
      </dsp:nvSpPr>
      <dsp:spPr>
        <a:xfrm>
          <a:off x="919098" y="581519"/>
          <a:ext cx="5208227" cy="475789"/>
        </a:xfrm>
        <a:prstGeom prst="roundRect">
          <a:avLst>
            <a:gd name="adj" fmla="val 10000"/>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GB" sz="1600" b="0" i="0" u="none" kern="1200" dirty="0">
            <a:latin typeface="+mj-lt"/>
          </a:endParaRPr>
        </a:p>
      </dsp:txBody>
      <dsp:txXfrm>
        <a:off x="933033" y="595454"/>
        <a:ext cx="3951995" cy="447919"/>
      </dsp:txXfrm>
    </dsp:sp>
    <dsp:sp modelId="{98D4CDB1-B4C8-43C4-A9CE-264F30FDD231}">
      <dsp:nvSpPr>
        <dsp:cNvPr id="0" name=""/>
        <dsp:cNvSpPr/>
      </dsp:nvSpPr>
      <dsp:spPr>
        <a:xfrm>
          <a:off x="4898964" y="374023"/>
          <a:ext cx="309262" cy="309262"/>
        </a:xfrm>
        <a:prstGeom prst="downArrow">
          <a:avLst>
            <a:gd name="adj1" fmla="val 55000"/>
            <a:gd name="adj2" fmla="val 45000"/>
          </a:avLst>
        </a:prstGeom>
        <a:solidFill>
          <a:schemeClr val="bg2">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mj-lt"/>
          </a:endParaRPr>
        </a:p>
      </dsp:txBody>
      <dsp:txXfrm>
        <a:off x="4968548" y="374023"/>
        <a:ext cx="170094" cy="23272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6DF9-F0A8-42C4-8073-753FE7A813F5}" type="datetimeFigureOut">
              <a:rPr lang="en-AU" smtClean="0"/>
              <a:t>19/10/2021</a:t>
            </a:fld>
            <a:endParaRPr lang="en-AU"/>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84118-C42D-41FE-A410-D319179E407E}" type="slidenum">
              <a:rPr lang="en-AU" smtClean="0"/>
              <a:t>‹#›</a:t>
            </a:fld>
            <a:endParaRPr lang="en-AU"/>
          </a:p>
        </p:txBody>
      </p:sp>
    </p:spTree>
    <p:extLst>
      <p:ext uri="{BB962C8B-B14F-4D97-AF65-F5344CB8AC3E}">
        <p14:creationId xmlns:p14="http://schemas.microsoft.com/office/powerpoint/2010/main" val="30753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344DC-265A-41A0-964B-224CC7560F8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SESSION 1: Communicating impact to decision makers</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Block 5 - Communicate &amp; use findings</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72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a:spcAft>
                <a:spcPts val="600"/>
              </a:spcAft>
              <a:buFont typeface="Arial" pitchFamily="34" charset="0"/>
              <a:buNone/>
            </a:pPr>
            <a:endParaRPr lang="da-DK" sz="1200" b="0" baseline="0" dirty="0">
              <a:solidFill>
                <a:schemeClr val="bg1"/>
              </a:solidFill>
              <a:effectLst>
                <a:outerShdw blurRad="38100" dist="38100" dir="2700000" algn="tl">
                  <a:srgbClr val="000000">
                    <a:alpha val="43137"/>
                  </a:srgbClr>
                </a:outerShdw>
              </a:effectLst>
            </a:endParaRPr>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D8565-E7C7-4F25-BFE0-806FF66BC212}"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088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NATALIE</a:t>
            </a:r>
          </a:p>
          <a:p>
            <a:r>
              <a:rPr lang="en-GB" sz="1200" kern="1200" dirty="0">
                <a:solidFill>
                  <a:schemeClr val="tx1"/>
                </a:solidFill>
                <a:effectLst/>
                <a:latin typeface="+mn-lt"/>
                <a:ea typeface="+mn-ea"/>
                <a:cs typeface="+mn-cs"/>
              </a:rPr>
              <a:t>DESIGNING SIM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Just like any other business, SSE organisations have information needs all along their decision making cycle. However, they</a:t>
            </a:r>
            <a:r>
              <a:rPr lang="en-US" sz="1200" kern="1200" dirty="0">
                <a:solidFill>
                  <a:schemeClr val="tx1"/>
                </a:solidFill>
                <a:effectLst/>
                <a:latin typeface="+mn-lt"/>
                <a:ea typeface="+mn-ea"/>
                <a:cs typeface="+mn-cs"/>
              </a:rPr>
              <a:t> can struggle to find enough resources and skills to meet, on the one side, divergent external accountability demands and, on the other, to internally derive learning insight for their own operational improvement and scaling.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Moreover, because of their distinct business model, SSE orgs have specific learning objectives when engaging in impact measurement: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Effectively allocate resources to social value creation which is at the core of their business model (and not just accessory to it);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be successful in the day-to-day pursuit of a social mission, they have to continuously improvise, experiment, innovate to stay relevant to the societal problems they aim to tackle. </a:t>
            </a:r>
          </a:p>
          <a:p>
            <a:pPr marL="0" lvl="0" indent="0">
              <a:buFont typeface="Arial" panose="020B0604020202020204" pitchFamily="34" charset="0"/>
              <a:buNone/>
            </a:pPr>
            <a:r>
              <a:rPr lang="en-GB" sz="1200" kern="1200" dirty="0">
                <a:solidFill>
                  <a:schemeClr val="tx1"/>
                </a:solidFill>
                <a:effectLst/>
                <a:latin typeface="+mn-lt"/>
                <a:ea typeface="+mn-ea"/>
                <a:cs typeface="+mn-cs"/>
              </a:rPr>
              <a:t>	This has also been referred to in the literature as “social bricolage”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Increase participation and collaboration both external and internal, because they work with diverse stakeholders and pursue inclusive governance principles;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Finally, they need impact evidence to support their public and political advocacy activities.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specific expectations may not be fully reflected in the choice of impact methodologies, especially when these are determined by external funders.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7BE4C-EE4A-4EEF-87AE-77C8337B5A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99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IRENE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defining features of SSE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(social mission, market orientation, inclusive governance) </a:t>
            </a:r>
            <a:r>
              <a:rPr lang="en-CA" sz="1200" kern="1200" dirty="0">
                <a:solidFill>
                  <a:schemeClr val="tx1"/>
                </a:solidFill>
                <a:effectLst/>
                <a:latin typeface="+mn-lt"/>
                <a:ea typeface="+mn-ea"/>
                <a:cs typeface="+mn-cs"/>
              </a:rPr>
              <a:t>significantly affect their ambitions for and their capacity to implement impact measurement.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Both internal and external drivers prompt the adoption of IM by social enterprises. </a:t>
            </a:r>
            <a:r>
              <a:rPr lang="en-GB" sz="1200" kern="1200" dirty="0">
                <a:solidFill>
                  <a:schemeClr val="tx1"/>
                </a:solidFill>
                <a:effectLst/>
                <a:latin typeface="+mn-lt"/>
                <a:ea typeface="+mn-ea"/>
                <a:cs typeface="+mn-cs"/>
              </a:rPr>
              <a:t>I’m not going to dwell on each of the factors listed here on the left, but just to mention a few:</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Leadership and organisational culture. For instance, social enterprises often have a very diverse employee base, drawing from different professional, cultural and educational backgrounds (especially in the case of labour market integration of vulnerable groups). This may render the choice of measurement approaches more complicated, as groups will want to rely on practices they are more familiar with and find most legitimate.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Funder requirements: Impact investors, along with other public and socially-oriented funders, are among the most prominent factors prompting the adoption of IM by social enterprises. Research confirms that, when deciding on IM practices, social enterprises will typically </a:t>
            </a:r>
            <a:r>
              <a:rPr lang="en-US" sz="1200" kern="1200" dirty="0" err="1">
                <a:solidFill>
                  <a:schemeClr val="tx1"/>
                </a:solidFill>
                <a:effectLst/>
                <a:latin typeface="+mn-lt"/>
                <a:ea typeface="+mn-ea"/>
                <a:cs typeface="+mn-cs"/>
              </a:rPr>
              <a:t>prioritise</a:t>
            </a:r>
            <a:r>
              <a:rPr lang="en-US" sz="1200" kern="1200" dirty="0">
                <a:solidFill>
                  <a:schemeClr val="tx1"/>
                </a:solidFill>
                <a:effectLst/>
                <a:latin typeface="+mn-lt"/>
                <a:ea typeface="+mn-ea"/>
                <a:cs typeface="+mn-cs"/>
              </a:rPr>
              <a:t> funder requirements. Funders play an important role in driving the uptake of IM but also in determining which methodologies a </a:t>
            </a:r>
            <a:r>
              <a:rPr lang="en-US" sz="1200" kern="1200" dirty="0" err="1">
                <a:solidFill>
                  <a:schemeClr val="tx1"/>
                </a:solidFill>
                <a:effectLst/>
                <a:latin typeface="+mn-lt"/>
                <a:ea typeface="+mn-ea"/>
                <a:cs typeface="+mn-cs"/>
              </a:rPr>
              <a:t>soc.ent</a:t>
            </a:r>
            <a:r>
              <a:rPr lang="en-US" sz="1200" kern="1200" dirty="0">
                <a:solidFill>
                  <a:schemeClr val="tx1"/>
                </a:solidFill>
                <a:effectLst/>
                <a:latin typeface="+mn-lt"/>
                <a:ea typeface="+mn-ea"/>
                <a:cs typeface="+mn-cs"/>
              </a:rPr>
              <a:t>. will adopt. </a:t>
            </a:r>
          </a:p>
          <a:p>
            <a:pPr lvl="0"/>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Ultimately, the ambitions of any SIM endeavor will be inevitably influenced by </a:t>
            </a:r>
            <a:r>
              <a:rPr lang="en-US" sz="1200" b="1" kern="1200" dirty="0">
                <a:solidFill>
                  <a:schemeClr val="tx1"/>
                </a:solidFill>
                <a:effectLst/>
                <a:latin typeface="+mn-lt"/>
                <a:ea typeface="+mn-ea"/>
                <a:cs typeface="+mn-cs"/>
              </a:rPr>
              <a:t>resource availability</a:t>
            </a:r>
            <a:r>
              <a:rPr lang="en-US"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consequence, </a:t>
            </a:r>
            <a:r>
              <a:rPr lang="en-US" sz="1200" b="1" kern="1200" dirty="0">
                <a:solidFill>
                  <a:schemeClr val="tx1"/>
                </a:solidFill>
                <a:effectLst/>
                <a:latin typeface="+mn-lt"/>
                <a:ea typeface="+mn-ea"/>
                <a:cs typeface="+mn-cs"/>
              </a:rPr>
              <a:t>SSE </a:t>
            </a:r>
            <a:r>
              <a:rPr lang="en-US" sz="1200" b="1" kern="1200" dirty="0" err="1">
                <a:solidFill>
                  <a:schemeClr val="tx1"/>
                </a:solidFill>
                <a:effectLst/>
                <a:latin typeface="+mn-lt"/>
                <a:ea typeface="+mn-ea"/>
                <a:cs typeface="+mn-cs"/>
              </a:rPr>
              <a:t>organisations</a:t>
            </a:r>
            <a:r>
              <a:rPr lang="en-US" sz="1200" b="1" kern="1200" dirty="0">
                <a:solidFill>
                  <a:schemeClr val="tx1"/>
                </a:solidFill>
                <a:effectLst/>
                <a:latin typeface="+mn-lt"/>
                <a:ea typeface="+mn-ea"/>
                <a:cs typeface="+mn-cs"/>
              </a:rPr>
              <a:t> may respond to these institutional pressures with diverse approaches</a:t>
            </a:r>
            <a:r>
              <a:rPr lang="en-US" sz="1200" kern="1200" dirty="0">
                <a:solidFill>
                  <a:schemeClr val="tx1"/>
                </a:solidFill>
                <a:effectLst/>
                <a:latin typeface="+mn-lt"/>
                <a:ea typeface="+mn-ea"/>
                <a:cs typeface="+mn-cs"/>
              </a:rPr>
              <a:t>, ranging from proactive and voluntarily uptake for learning and promotional purposes, all the way to complete </a:t>
            </a:r>
            <a:r>
              <a:rPr lang="en-US" sz="1200" b="1" kern="1200" dirty="0">
                <a:solidFill>
                  <a:schemeClr val="tx1"/>
                </a:solidFill>
                <a:effectLst/>
                <a:latin typeface="+mn-lt"/>
                <a:ea typeface="+mn-ea"/>
                <a:cs typeface="+mn-cs"/>
              </a:rPr>
              <a:t>resistance</a:t>
            </a:r>
            <a:r>
              <a:rPr lang="en-US" sz="1200" kern="1200" dirty="0">
                <a:solidFill>
                  <a:schemeClr val="tx1"/>
                </a:solidFill>
                <a:effectLst/>
                <a:latin typeface="+mn-lt"/>
                <a:ea typeface="+mn-ea"/>
                <a:cs typeface="+mn-cs"/>
              </a:rPr>
              <a:t> to external demands. </a:t>
            </a:r>
            <a:r>
              <a:rPr lang="en-CA" sz="1200" kern="1200" dirty="0">
                <a:solidFill>
                  <a:schemeClr val="tx1"/>
                </a:solidFill>
                <a:effectLst/>
                <a:latin typeface="+mn-lt"/>
                <a:ea typeface="+mn-ea"/>
                <a:cs typeface="+mn-cs"/>
              </a:rPr>
              <a:t>Unfortunately, only the strategies here in green lead to benefits for the SSE organisations themselves.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hence a sizeable risk that funder requests and </a:t>
            </a:r>
            <a:r>
              <a:rPr lang="en-US" sz="1200" kern="1200" dirty="0" err="1">
                <a:solidFill>
                  <a:schemeClr val="tx1"/>
                </a:solidFill>
                <a:effectLst/>
                <a:latin typeface="+mn-lt"/>
                <a:ea typeface="+mn-ea"/>
                <a:cs typeface="+mn-cs"/>
              </a:rPr>
              <a:t>harmonisation</a:t>
            </a:r>
            <a:r>
              <a:rPr lang="en-US" sz="1200" kern="1200" dirty="0">
                <a:solidFill>
                  <a:schemeClr val="tx1"/>
                </a:solidFill>
                <a:effectLst/>
                <a:latin typeface="+mn-lt"/>
                <a:ea typeface="+mn-ea"/>
                <a:cs typeface="+mn-cs"/>
              </a:rPr>
              <a:t> efforts may </a:t>
            </a:r>
            <a:r>
              <a:rPr lang="en-US" sz="1200" b="1" kern="1200" dirty="0">
                <a:solidFill>
                  <a:schemeClr val="tx1"/>
                </a:solidFill>
                <a:effectLst/>
                <a:latin typeface="+mn-lt"/>
                <a:ea typeface="+mn-ea"/>
                <a:cs typeface="+mn-cs"/>
              </a:rPr>
              <a:t>disenfranchise</a:t>
            </a:r>
            <a:r>
              <a:rPr lang="en-US" sz="1200" kern="1200" dirty="0">
                <a:solidFill>
                  <a:schemeClr val="tx1"/>
                </a:solidFill>
                <a:effectLst/>
                <a:latin typeface="+mn-lt"/>
                <a:ea typeface="+mn-ea"/>
                <a:cs typeface="+mn-cs"/>
              </a:rPr>
              <a:t> this type of actors, although they represent a primary lever when aiming for impact.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framework, </a:t>
            </a:r>
            <a:r>
              <a:rPr lang="en-GB" sz="1200" b="1" kern="1200" dirty="0">
                <a:solidFill>
                  <a:schemeClr val="tx1"/>
                </a:solidFill>
                <a:effectLst/>
                <a:latin typeface="+mn-lt"/>
                <a:ea typeface="+mn-ea"/>
                <a:cs typeface="+mn-cs"/>
              </a:rPr>
              <a:t>public authorities have an important role to play to facilitate the production and exchange of impact evidence</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085A1-A355-480C-9F3F-BCA174A7C1A3}"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37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IRENE</a:t>
            </a:r>
          </a:p>
          <a:p>
            <a:endParaRPr lang="fr-FR" sz="1200" b="0" i="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POLICY INITIATIVES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GA aims understand what public initiatives can be pursued at the local, national and international level to foster IM, not just as a practice for individual social enterprises but as a culture more broadly for all actors in the SSE.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Our initial research shows that policy makers can undertake the following initiatives, I invite you to start thinking how they may apply in Canada:</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Improve the policy framework</a:t>
            </a:r>
            <a:r>
              <a:rPr lang="en-GB" sz="1200" kern="1200" dirty="0">
                <a:solidFill>
                  <a:schemeClr val="tx1"/>
                </a:solidFill>
                <a:effectLst/>
                <a:latin typeface="+mn-lt"/>
                <a:ea typeface="+mn-ea"/>
                <a:cs typeface="+mn-cs"/>
              </a:rPr>
              <a:t> across different policy instruments </a:t>
            </a:r>
          </a:p>
          <a:p>
            <a:pPr lvl="1"/>
            <a:r>
              <a:rPr lang="en-GB" sz="1200" kern="1200" dirty="0">
                <a:solidFill>
                  <a:schemeClr val="tx1"/>
                </a:solidFill>
                <a:effectLst/>
                <a:latin typeface="+mn-lt"/>
                <a:ea typeface="+mn-ea"/>
                <a:cs typeface="+mn-cs"/>
              </a:rPr>
              <a:t>Explicitly mention SIM in their strategies for SSE development </a:t>
            </a:r>
          </a:p>
          <a:p>
            <a:pPr lvl="1"/>
            <a:r>
              <a:rPr lang="en-GB" sz="1200" kern="1200" dirty="0">
                <a:solidFill>
                  <a:schemeClr val="tx1"/>
                </a:solidFill>
                <a:effectLst/>
                <a:latin typeface="+mn-lt"/>
                <a:ea typeface="+mn-ea"/>
                <a:cs typeface="+mn-cs"/>
              </a:rPr>
              <a:t>Issue regulation to enforce the implementation of social impact measurement. This can be linked to public procurement, but also to legal forms and statuses or as a necessary component of funding mechanisms for social innovation.</a:t>
            </a:r>
          </a:p>
          <a:p>
            <a:pPr lvl="1"/>
            <a:r>
              <a:rPr lang="en-CA" sz="1200" kern="1200" dirty="0">
                <a:solidFill>
                  <a:schemeClr val="tx1"/>
                </a:solidFill>
                <a:effectLst/>
                <a:latin typeface="+mn-lt"/>
                <a:ea typeface="+mn-ea"/>
                <a:cs typeface="+mn-cs"/>
              </a:rPr>
              <a:t>Ring-fence public resources to enable monitoring and evaluation by SSE organisations</a:t>
            </a:r>
            <a:r>
              <a:rPr lang="en-GB" sz="1200" kern="1200" dirty="0">
                <a:solidFill>
                  <a:schemeClr val="tx1"/>
                </a:solidFill>
                <a:effectLst/>
                <a:latin typeface="+mn-lt"/>
                <a:ea typeface="+mn-ea"/>
                <a:cs typeface="+mn-cs"/>
              </a:rPr>
              <a:t>, less frequent unfortunately but always a component of EU funded projects </a:t>
            </a:r>
          </a:p>
          <a:p>
            <a:pPr lvl="1"/>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Foster the production, accumulation and dissemination of evidence</a:t>
            </a:r>
            <a:r>
              <a:rPr lang="en-GB" sz="1200" kern="1200" dirty="0">
                <a:solidFill>
                  <a:schemeClr val="tx1"/>
                </a:solidFill>
                <a:effectLst/>
                <a:latin typeface="+mn-lt"/>
                <a:ea typeface="+mn-ea"/>
                <a:cs typeface="+mn-cs"/>
              </a:rPr>
              <a:t>, </a:t>
            </a:r>
          </a:p>
          <a:p>
            <a:pPr lvl="1"/>
            <a:r>
              <a:rPr lang="en-GB" sz="1200" kern="1200" dirty="0">
                <a:solidFill>
                  <a:schemeClr val="tx1"/>
                </a:solidFill>
                <a:effectLst/>
                <a:latin typeface="+mn-lt"/>
                <a:ea typeface="+mn-ea"/>
                <a:cs typeface="+mn-cs"/>
              </a:rPr>
              <a:t>by mandating impact studies, </a:t>
            </a:r>
          </a:p>
          <a:p>
            <a:pPr lvl="1"/>
            <a:r>
              <a:rPr lang="en-GB" sz="1200" kern="1200" dirty="0">
                <a:solidFill>
                  <a:schemeClr val="tx1"/>
                </a:solidFill>
                <a:effectLst/>
                <a:latin typeface="+mn-lt"/>
                <a:ea typeface="+mn-ea"/>
                <a:cs typeface="+mn-cs"/>
              </a:rPr>
              <a:t>creating repositories of knowledge (e.g. What Works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a:t>
            </a:r>
          </a:p>
          <a:p>
            <a:pPr lvl="1"/>
            <a:r>
              <a:rPr lang="en-GB" sz="1200" kern="1200" dirty="0">
                <a:solidFill>
                  <a:schemeClr val="tx1"/>
                </a:solidFill>
                <a:effectLst/>
                <a:latin typeface="+mn-lt"/>
                <a:ea typeface="+mn-ea"/>
                <a:cs typeface="+mn-cs"/>
              </a:rPr>
              <a:t>or simply disseminating available information</a:t>
            </a:r>
          </a:p>
          <a:p>
            <a:pPr lvl="1"/>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Deliver methodological guidance</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Provide methodological open-access manuals, available for free</a:t>
            </a:r>
          </a:p>
          <a:p>
            <a:pPr lvl="1"/>
            <a:r>
              <a:rPr lang="en-GB" sz="1200" kern="1200" dirty="0">
                <a:solidFill>
                  <a:schemeClr val="tx1"/>
                </a:solidFill>
                <a:effectLst/>
                <a:latin typeface="+mn-lt"/>
                <a:ea typeface="+mn-ea"/>
                <a:cs typeface="+mn-cs"/>
              </a:rPr>
              <a:t>Take part in the design of bespoke social impact measurement tools tailored to SSE </a:t>
            </a:r>
          </a:p>
          <a:p>
            <a:pPr lvl="1"/>
            <a:r>
              <a:rPr lang="en-CA" sz="1200"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the adoption and dissemination of harmonised standards (</a:t>
            </a:r>
            <a:r>
              <a:rPr lang="en-US" sz="1200" kern="1200" dirty="0">
                <a:solidFill>
                  <a:schemeClr val="tx1"/>
                </a:solidFill>
                <a:effectLst/>
                <a:latin typeface="+mn-lt"/>
                <a:ea typeface="+mn-ea"/>
                <a:cs typeface="+mn-cs"/>
              </a:rPr>
              <a:t>Government of Ontario in Canada with Common Approach) </a:t>
            </a:r>
          </a:p>
          <a:p>
            <a:pPr lvl="1"/>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Support capacity development</a:t>
            </a:r>
            <a:r>
              <a:rPr lang="en-GB" sz="1200" kern="1200" dirty="0">
                <a:solidFill>
                  <a:schemeClr val="tx1"/>
                </a:solidFill>
                <a:effectLst/>
                <a:latin typeface="+mn-lt"/>
                <a:ea typeface="+mn-ea"/>
                <a:cs typeface="+mn-cs"/>
              </a:rPr>
              <a:t>, for instance by</a:t>
            </a:r>
          </a:p>
          <a:p>
            <a:pPr lvl="1"/>
            <a:r>
              <a:rPr lang="en-GB" sz="1200" kern="1200" dirty="0">
                <a:solidFill>
                  <a:schemeClr val="tx1"/>
                </a:solidFill>
                <a:effectLst/>
                <a:latin typeface="+mn-lt"/>
                <a:ea typeface="+mn-ea"/>
                <a:cs typeface="+mn-cs"/>
              </a:rPr>
              <a:t>delivering training and technical assistance </a:t>
            </a:r>
          </a:p>
          <a:p>
            <a:pPr lvl="1"/>
            <a:r>
              <a:rPr lang="en-GB" sz="1200" kern="1200" dirty="0">
                <a:solidFill>
                  <a:schemeClr val="tx1"/>
                </a:solidFill>
                <a:effectLst/>
                <a:latin typeface="+mn-lt"/>
                <a:ea typeface="+mn-ea"/>
                <a:cs typeface="+mn-cs"/>
              </a:rPr>
              <a:t>supporting networks and specialised intermediaries (incubators)</a:t>
            </a:r>
          </a:p>
          <a:p>
            <a:pPr lvl="1"/>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would like to collect your experience, on what has been done so far in Canada and how public action could be improved. This work will culminate in the publication of international policy guidance by 2022.</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Pass</a:t>
            </a:r>
            <a:r>
              <a:rPr lang="en-GB" sz="1200" kern="1200" baseline="0" dirty="0">
                <a:solidFill>
                  <a:schemeClr val="tx1"/>
                </a:solidFill>
                <a:effectLst/>
                <a:latin typeface="+mn-lt"/>
                <a:ea typeface="+mn-ea"/>
                <a:cs typeface="+mn-cs"/>
              </a:rPr>
              <a:t> on to poll.</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085A1-A355-480C-9F3F-BCA174A7C1A3}"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419"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87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55146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17238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18068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850589-9088-42EA-BCF5-E65314CA8C6E}" type="datetimeFigureOut">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4B53E-2B79-4D1D-BCB2-6B25BB5F17CC}"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99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da-DK" dirty="0"/>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dias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a:ea typeface="+mn-ea"/>
                <a:cs typeface="+mn-cs"/>
              </a:rPr>
              <a:t>Side </a:t>
            </a:r>
            <a:fld id="{93E055C0-1419-40A5-ACA2-CA34FD132877}"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 Placeholder 11"/>
          <p:cNvSpPr>
            <a:spLocks noGrp="1"/>
          </p:cNvSpPr>
          <p:nvPr>
            <p:ph type="body" sz="quarter" idx="13" hasCustomPrompt="1"/>
          </p:nvPr>
        </p:nvSpPr>
        <p:spPr>
          <a:xfrm>
            <a:off x="608967" y="6136797"/>
            <a:ext cx="3479800" cy="130487"/>
          </a:xfrm>
        </p:spPr>
        <p:txBody>
          <a:bodyPr>
            <a:noAutofit/>
          </a:bodyPr>
          <a:lstStyle>
            <a:lvl1pPr>
              <a:buNone/>
              <a:defRPr sz="1000" baseline="0"/>
            </a:lvl1pPr>
            <a:lvl2pPr>
              <a:buNone/>
              <a:defRPr sz="1000"/>
            </a:lvl2pPr>
            <a:lvl3pPr>
              <a:buNone/>
              <a:defRPr sz="1000"/>
            </a:lvl3pPr>
            <a:lvl4pPr>
              <a:buNone/>
              <a:defRPr sz="1000"/>
            </a:lvl4pPr>
            <a:lvl5pPr>
              <a:buNone/>
              <a:defRPr sz="1000"/>
            </a:lvl5pPr>
          </a:lstStyle>
          <a:p>
            <a:pPr lvl="0"/>
            <a:r>
              <a:rPr lang="da-DK" dirty="0"/>
              <a:t>Klik for at tilføje kilde</a:t>
            </a:r>
            <a:endParaRPr lang="en-US" dirty="0"/>
          </a:p>
        </p:txBody>
      </p:sp>
      <p:sp>
        <p:nvSpPr>
          <p:cNvPr id="8" name="Pladsholder til dato 3"/>
          <p:cNvSpPr>
            <a:spLocks noGrp="1"/>
          </p:cNvSpPr>
          <p:nvPr>
            <p:ph type="dt" sz="half" idx="10"/>
          </p:nvPr>
        </p:nvSpPr>
        <p:spPr>
          <a:xfrm>
            <a:off x="474374" y="6489701"/>
            <a:ext cx="1290927" cy="254000"/>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EFA260-7852-460B-8FBB-07E30298B92E}" type="datetime3">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19.10.2021</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ladsholder til sidefod 4"/>
          <p:cNvSpPr>
            <a:spLocks noGrp="1"/>
          </p:cNvSpPr>
          <p:nvPr>
            <p:ph type="ftr" sz="quarter" idx="11"/>
          </p:nvPr>
        </p:nvSpPr>
        <p:spPr>
          <a:xfrm>
            <a:off x="1757829" y="6489701"/>
            <a:ext cx="4727388" cy="254000"/>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Calibri"/>
                <a:ea typeface="+mn-ea"/>
                <a:cs typeface="+mn-cs"/>
              </a:rPr>
              <a:t>Tænketanken DEA</a:t>
            </a:r>
          </a:p>
        </p:txBody>
      </p:sp>
    </p:spTree>
    <p:extLst>
      <p:ext uri="{BB962C8B-B14F-4D97-AF65-F5344CB8AC3E}">
        <p14:creationId xmlns:p14="http://schemas.microsoft.com/office/powerpoint/2010/main" val="339378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850589-9088-42EA-BCF5-E65314CA8C6E}" type="datetimeFigureOut">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4B53E-2B79-4D1D-BCB2-6B25BB5F17CC}"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351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fld id="{AF53E4FA-4A01-844E-B9D0-934A967CBC1A}" type="datetimeFigureOut">
              <a:rPr lang="en-US" smtClean="0">
                <a:solidFill>
                  <a:prstClr val="black">
                    <a:tint val="75000"/>
                  </a:prstClr>
                </a:solidFill>
              </a:rPr>
              <a:pPr defTabSz="457200"/>
              <a:t>10/19/2021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0ED95122-A112-0844-98BC-D2A9AE74581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1030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AF53E4FA-4A01-844E-B9D0-934A967CBC1A}" type="datetimeFigureOut">
              <a:rPr lang="en-US" smtClean="0">
                <a:solidFill>
                  <a:prstClr val="black">
                    <a:tint val="75000"/>
                  </a:prstClr>
                </a:solidFill>
              </a:rPr>
              <a:pPr defTabSz="457200"/>
              <a:t>10/19/2021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0ED95122-A112-0844-98BC-D2A9AE74581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65335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353F74-DA09-D141-8D62-DA596DB14933}" type="datetimeFigureOut">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10/19/2021</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1151857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353F74-DA09-D141-8D62-DA596DB14933}" type="datetimeFigureOut">
              <a:rPr kumimoji="0" lang="en-US" sz="1000" b="0" i="0" u="none" strike="noStrike" kern="1200" cap="none" spc="0" normalizeH="0" baseline="0" noProof="0" smtClean="0">
                <a:ln>
                  <a:noFill/>
                </a:ln>
                <a:solidFill>
                  <a:srgbClr val="72727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10/19/2021</a:t>
            </a:fld>
            <a:endParaRPr kumimoji="0" lang="en-US" sz="1000" b="0" i="0" u="none" strike="noStrike" kern="1200" cap="none" spc="0" normalizeH="0" baseline="0" noProof="0">
              <a:ln>
                <a:noFill/>
              </a:ln>
              <a:solidFill>
                <a:srgbClr val="727272"/>
              </a:solidFill>
              <a:effectLst/>
              <a:uLnTx/>
              <a:uFillTx/>
              <a:latin typeface="Arial"/>
              <a:ea typeface="+mn-ea"/>
              <a:cs typeface="+mn-cs"/>
            </a:endParaRPr>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727272"/>
              </a:solidFill>
              <a:effectLst/>
              <a:uLnTx/>
              <a:uFillTx/>
              <a:latin typeface="Arial"/>
              <a:ea typeface="+mn-ea"/>
              <a:cs typeface="+mn-cs"/>
            </a:endParaRPr>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35C361-D57A-BA44-8E96-5C038141178D}"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330683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2BB0E1-F12E-134D-8EB5-A849ABCF3760}"/>
              </a:ext>
            </a:extLst>
          </p:cNvPr>
          <p:cNvSpPr/>
          <p:nvPr userDrawn="1"/>
        </p:nvSpPr>
        <p:spPr>
          <a:xfrm>
            <a:off x="8360858" y="5833699"/>
            <a:ext cx="3831141" cy="1024301"/>
          </a:xfrm>
          <a:prstGeom prst="rect">
            <a:avLst/>
          </a:prstGeom>
          <a:gradFill flip="none" rotWithShape="1">
            <a:gsLst>
              <a:gs pos="0">
                <a:schemeClr val="bg1">
                  <a:lumMod val="85000"/>
                  <a:alpha val="0"/>
                </a:schemeClr>
              </a:gs>
              <a:gs pos="100000">
                <a:schemeClr val="bg1">
                  <a:lumMod val="85000"/>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98A2179-BB0B-004C-94A8-70B71C375D70}"/>
              </a:ext>
            </a:extLst>
          </p:cNvPr>
          <p:cNvSpPr/>
          <p:nvPr userDrawn="1"/>
        </p:nvSpPr>
        <p:spPr>
          <a:xfrm rot="10800000">
            <a:off x="1" y="5833699"/>
            <a:ext cx="8695942" cy="1024301"/>
          </a:xfrm>
          <a:prstGeom prst="rect">
            <a:avLst/>
          </a:prstGeom>
          <a:gradFill flip="none" rotWithShape="1">
            <a:gsLst>
              <a:gs pos="0">
                <a:schemeClr val="bg1">
                  <a:lumMod val="85000"/>
                  <a:alpha val="0"/>
                </a:schemeClr>
              </a:gs>
              <a:gs pos="100000">
                <a:schemeClr val="bg1">
                  <a:lumMod val="85000"/>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9" name="Graphic 6">
            <a:extLst>
              <a:ext uri="{FF2B5EF4-FFF2-40B4-BE49-F238E27FC236}">
                <a16:creationId xmlns:a16="http://schemas.microsoft.com/office/drawing/2014/main" id="{148CD762-A2B8-1448-BF45-F6D3DB58F190}"/>
              </a:ext>
            </a:extLst>
          </p:cNvPr>
          <p:cNvPicPr>
            <a:picLocks noChangeAspect="1"/>
          </p:cNvPicPr>
          <p:nvPr userDrawn="1"/>
        </p:nvPicPr>
        <p:blipFill>
          <a:blip r:embed="rId2"/>
          <a:srcRect/>
          <a:stretch/>
        </p:blipFill>
        <p:spPr>
          <a:xfrm>
            <a:off x="8172579" y="5833699"/>
            <a:ext cx="3831141" cy="947575"/>
          </a:xfrm>
          <a:prstGeom prst="rect">
            <a:avLst/>
          </a:prstGeom>
        </p:spPr>
      </p:pic>
      <p:sp>
        <p:nvSpPr>
          <p:cNvPr id="5" name="Text Placeholder 23">
            <a:extLst>
              <a:ext uri="{FF2B5EF4-FFF2-40B4-BE49-F238E27FC236}">
                <a16:creationId xmlns:a16="http://schemas.microsoft.com/office/drawing/2014/main" id="{BD747983-533A-6F44-B801-0CD4257E73A4}"/>
              </a:ext>
            </a:extLst>
          </p:cNvPr>
          <p:cNvSpPr>
            <a:spLocks noGrp="1"/>
          </p:cNvSpPr>
          <p:nvPr>
            <p:ph type="body" sz="quarter" idx="12" hasCustomPrompt="1"/>
          </p:nvPr>
        </p:nvSpPr>
        <p:spPr>
          <a:xfrm>
            <a:off x="655638" y="1053826"/>
            <a:ext cx="11110912" cy="4373563"/>
          </a:xfrm>
        </p:spPr>
        <p:txBody>
          <a:bodyPr numCol="1" spcCol="0">
            <a:normAutofit/>
          </a:bodyPr>
          <a:lstStyle>
            <a:lvl1pPr marL="0" indent="0">
              <a:buNone/>
              <a:defRPr/>
            </a:lvl1pPr>
            <a:lvl2pPr marL="457200" indent="0">
              <a:buNone/>
              <a:defRPr sz="2400" b="0" i="0">
                <a:latin typeface="Calibri Light" panose="020F0302020204030204" pitchFamily="34" charset="0"/>
                <a:cs typeface="Calibri Light" panose="020F0302020204030204" pitchFamily="34" charset="0"/>
              </a:defRPr>
            </a:lvl2pPr>
          </a:lstStyle>
          <a:p>
            <a:pPr lvl="0"/>
            <a:r>
              <a:rPr lang="en-GB" dirty="0"/>
              <a:t>Single column text</a:t>
            </a:r>
          </a:p>
        </p:txBody>
      </p:sp>
      <p:sp>
        <p:nvSpPr>
          <p:cNvPr id="6" name="Text Placeholder 17">
            <a:extLst>
              <a:ext uri="{FF2B5EF4-FFF2-40B4-BE49-F238E27FC236}">
                <a16:creationId xmlns:a16="http://schemas.microsoft.com/office/drawing/2014/main" id="{ED5CAC75-DF99-4240-A46C-FC8FCF746AFF}"/>
              </a:ext>
            </a:extLst>
          </p:cNvPr>
          <p:cNvSpPr>
            <a:spLocks noGrp="1"/>
          </p:cNvSpPr>
          <p:nvPr>
            <p:ph type="body" sz="quarter" idx="11" hasCustomPrompt="1"/>
          </p:nvPr>
        </p:nvSpPr>
        <p:spPr>
          <a:xfrm>
            <a:off x="655638" y="348351"/>
            <a:ext cx="11110912" cy="659794"/>
          </a:xfrm>
        </p:spPr>
        <p:txBody>
          <a:bodyPr/>
          <a:lstStyle>
            <a:lvl1pPr marL="0" indent="0">
              <a:buNone/>
              <a:defRPr sz="3200" b="1" i="0">
                <a:solidFill>
                  <a:srgbClr val="00A19A"/>
                </a:solidFill>
                <a:latin typeface="Calibri" panose="020F0502020204030204" pitchFamily="34" charset="0"/>
                <a:cs typeface="Calibri" panose="020F0502020204030204" pitchFamily="34" charset="0"/>
              </a:defRPr>
            </a:lvl1pPr>
          </a:lstStyle>
          <a:p>
            <a:pPr lvl="0"/>
            <a:r>
              <a:rPr lang="en-GB" dirty="0"/>
              <a:t>Header 1 </a:t>
            </a:r>
          </a:p>
        </p:txBody>
      </p:sp>
    </p:spTree>
    <p:extLst>
      <p:ext uri="{BB962C8B-B14F-4D97-AF65-F5344CB8AC3E}">
        <p14:creationId xmlns:p14="http://schemas.microsoft.com/office/powerpoint/2010/main" val="276531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45417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09548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28128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791B6CB-EA61-463B-9BE6-C973201B093E}" type="datetimeFigureOut">
              <a:rPr lang="nl-NL" smtClean="0"/>
              <a:t>19-10-2021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89529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3791B6CB-EA61-463B-9BE6-C973201B093E}" type="datetimeFigureOut">
              <a:rPr lang="nl-NL" smtClean="0"/>
              <a:t>19-10-2021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72917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791B6CB-EA61-463B-9BE6-C973201B093E}" type="datetimeFigureOut">
              <a:rPr lang="nl-NL" smtClean="0"/>
              <a:t>19-10-2021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7020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92125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2435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A41A9-402C-4B38-AED4-AF722CC509D0}" type="slidenum">
              <a:rPr lang="nl-NL" smtClean="0"/>
              <a:t>‹#›</a:t>
            </a:fld>
            <a:endParaRPr lang="nl-NL"/>
          </a:p>
        </p:txBody>
      </p:sp>
    </p:spTree>
    <p:extLst>
      <p:ext uri="{BB962C8B-B14F-4D97-AF65-F5344CB8AC3E}">
        <p14:creationId xmlns:p14="http://schemas.microsoft.com/office/powerpoint/2010/main" val="267205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50589-9088-42EA-BCF5-E65314CA8C6E}" type="datetimeFigureOut">
              <a:rPr lang="sv-SE" smtClean="0"/>
              <a:t>2021-10-19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4B53E-2B79-4D1D-BCB2-6B25BB5F17CC}" type="slidenum">
              <a:rPr lang="sv-SE" smtClean="0"/>
              <a:t>‹#›</a:t>
            </a:fld>
            <a:endParaRPr lang="sv-SE"/>
          </a:p>
        </p:txBody>
      </p:sp>
    </p:spTree>
    <p:extLst>
      <p:ext uri="{BB962C8B-B14F-4D97-AF65-F5344CB8AC3E}">
        <p14:creationId xmlns:p14="http://schemas.microsoft.com/office/powerpoint/2010/main" val="295822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3E4FA-4A01-844E-B9D0-934A967CBC1A}" type="datetimeFigureOut">
              <a:rPr lang="en-US" smtClean="0"/>
              <a:t>10/19/2021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5122-A112-0844-98BC-D2A9AE745818}" type="slidenum">
              <a:rPr lang="en-US" smtClean="0"/>
              <a:t>‹#›</a:t>
            </a:fld>
            <a:endParaRPr lang="en-US"/>
          </a:p>
        </p:txBody>
      </p:sp>
      <p:pic>
        <p:nvPicPr>
          <p:cNvPr id="8" name="Picture 7">
            <a:extLst>
              <a:ext uri="{FF2B5EF4-FFF2-40B4-BE49-F238E27FC236}">
                <a16:creationId xmlns:a16="http://schemas.microsoft.com/office/drawing/2014/main" id="{66E88359-FE43-E444-BDCD-51BD7BD88C94}"/>
              </a:ext>
            </a:extLst>
          </p:cNvPr>
          <p:cNvPicPr>
            <a:picLocks noChangeAspect="1"/>
          </p:cNvPicPr>
          <p:nvPr userDrawn="1"/>
        </p:nvPicPr>
        <p:blipFill>
          <a:blip r:embed="rId4"/>
          <a:srcRect/>
          <a:stretch/>
        </p:blipFill>
        <p:spPr>
          <a:xfrm>
            <a:off x="0" y="2551472"/>
            <a:ext cx="12192000" cy="4306529"/>
          </a:xfrm>
          <a:prstGeom prst="rect">
            <a:avLst/>
          </a:prstGeom>
        </p:spPr>
      </p:pic>
    </p:spTree>
    <p:extLst>
      <p:ext uri="{BB962C8B-B14F-4D97-AF65-F5344CB8AC3E}">
        <p14:creationId xmlns:p14="http://schemas.microsoft.com/office/powerpoint/2010/main" val="4050614986"/>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F353F74-DA09-D141-8D62-DA596DB14933}" type="datetimeFigureOut">
              <a:rPr lang="en-US" smtClean="0"/>
              <a:t>10/19/2021</a:t>
            </a:fld>
            <a:endParaRPr lang="en-US"/>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C35C361-D57A-BA44-8E96-5C038141178D}" type="slidenum">
              <a:rPr lang="en-US" smtClean="0"/>
              <a:t>‹#›</a:t>
            </a:fld>
            <a:endParaRPr lang="en-US"/>
          </a:p>
        </p:txBody>
      </p:sp>
    </p:spTree>
    <p:extLst>
      <p:ext uri="{BB962C8B-B14F-4D97-AF65-F5344CB8AC3E}">
        <p14:creationId xmlns:p14="http://schemas.microsoft.com/office/powerpoint/2010/main" val="9847819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38.png"/><Relationship Id="rId5" Type="http://schemas.openxmlformats.org/officeDocument/2006/relationships/diagramColors" Target="../diagrams/colors1.xml"/><Relationship Id="rId10" Type="http://schemas.openxmlformats.org/officeDocument/2006/relationships/image" Target="../media/image37.png"/><Relationship Id="rId4" Type="http://schemas.openxmlformats.org/officeDocument/2006/relationships/diagramQuickStyle" Target="../diagrams/quickStyle1.xm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mapping-humanities.dk/" TargetMode="External"/><Relationship Id="rId2" Type="http://schemas.openxmlformats.org/officeDocument/2006/relationships/hyperlink" Target="mailto:davidp@hum.aau.dk" TargetMode="External"/><Relationship Id="rId1" Type="http://schemas.openxmlformats.org/officeDocument/2006/relationships/slideLayout" Target="../slideLayouts/slideLayout12.xml"/><Relationship Id="rId6" Type="http://schemas.openxmlformats.org/officeDocument/2006/relationships/image" Target="../media/image22.tiff"/><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12.xml"/><Relationship Id="rId4" Type="http://schemas.openxmlformats.org/officeDocument/2006/relationships/image" Target="../media/image14.tiff"/></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9.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fif"/></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tiff"/><Relationship Id="rId4" Type="http://schemas.openxmlformats.org/officeDocument/2006/relationships/image" Target="../media/image17.tiff"/></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88" y="5596524"/>
            <a:ext cx="3979657" cy="869664"/>
          </a:xfrm>
          <a:prstGeom prst="rect">
            <a:avLst/>
          </a:prstGeom>
        </p:spPr>
      </p:pic>
      <p:sp>
        <p:nvSpPr>
          <p:cNvPr id="19" name="Tekstvak 18"/>
          <p:cNvSpPr txBox="1"/>
          <p:nvPr/>
        </p:nvSpPr>
        <p:spPr>
          <a:xfrm>
            <a:off x="0" y="1777818"/>
            <a:ext cx="12192001"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Impact of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Social</a:t>
            </a: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 Sciences,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Humanities</a:t>
            </a:r>
            <a:r>
              <a:rPr lang="nl-NL" sz="3600" i="1" dirty="0">
                <a:solidFill>
                  <a:prstClr val="black">
                    <a:lumMod val="50000"/>
                  </a:prstClr>
                </a:solidFill>
                <a:latin typeface="Garamond" panose="02020404030301010803" pitchFamily="18" charset="0"/>
              </a:rPr>
              <a:t> </a:t>
            </a:r>
            <a:r>
              <a:rPr lang="nl-NL" sz="3600" i="1" dirty="0" err="1">
                <a:solidFill>
                  <a:prstClr val="black">
                    <a:lumMod val="50000"/>
                  </a:prstClr>
                </a:solidFill>
                <a:latin typeface="Garamond" panose="02020404030301010803" pitchFamily="18" charset="0"/>
              </a:rPr>
              <a:t>and</a:t>
            </a:r>
            <a:r>
              <a:rPr lang="nl-NL" sz="3600" i="1" dirty="0">
                <a:solidFill>
                  <a:prstClr val="black">
                    <a:lumMod val="50000"/>
                  </a:prstClr>
                </a:solidFill>
                <a:latin typeface="Garamond" panose="02020404030301010803" pitchFamily="18" charset="0"/>
              </a:rPr>
              <a:t> Arts Conference </a:t>
            </a:r>
          </a:p>
          <a:p>
            <a:pPr lvl="0" algn="ctr"/>
            <a:r>
              <a:rPr lang="nl-NL" sz="3600" i="1">
                <a:solidFill>
                  <a:prstClr val="black">
                    <a:lumMod val="50000"/>
                  </a:prstClr>
                </a:solidFill>
                <a:latin typeface="Garamond" panose="02020404030301010803" pitchFamily="18" charset="0"/>
              </a:rPr>
              <a:t>Opening </a:t>
            </a:r>
            <a:r>
              <a:rPr lang="nl-NL" sz="3600" i="1" dirty="0" err="1">
                <a:solidFill>
                  <a:prstClr val="black">
                    <a:lumMod val="50000"/>
                  </a:prstClr>
                </a:solidFill>
                <a:latin typeface="Garamond" panose="02020404030301010803" pitchFamily="18" charset="0"/>
              </a:rPr>
              <a:t>Session</a:t>
            </a:r>
            <a:r>
              <a:rPr lang="nl-NL" sz="3600" i="1" dirty="0">
                <a:solidFill>
                  <a:prstClr val="black">
                    <a:lumMod val="50000"/>
                  </a:prstClr>
                </a:solidFill>
                <a:latin typeface="Garamond" panose="02020404030301010803" pitchFamily="18" charset="0"/>
              </a:rPr>
              <a:t> on:  </a:t>
            </a:r>
            <a:endPar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lang="en-US" sz="4800" b="1" dirty="0">
                <a:solidFill>
                  <a:srgbClr val="820000"/>
                </a:solidFill>
                <a:latin typeface="Garamond" panose="02020404030301010803" pitchFamily="18" charset="0"/>
              </a:rPr>
              <a:t>Exploring (New) Pathways to Impact for SSHA</a:t>
            </a:r>
            <a:endParaRPr kumimoji="0" lang="nl-NL" sz="4800" b="1" i="0" u="none" strike="noStrike" kern="1200" cap="none" spc="0" normalizeH="0" baseline="0" noProof="0" dirty="0">
              <a:ln>
                <a:noFill/>
              </a:ln>
              <a:solidFill>
                <a:srgbClr val="820000"/>
              </a:solidFill>
              <a:effectLst/>
              <a:uLnTx/>
              <a:uFillTx/>
              <a:latin typeface="Garamond" panose="02020404030301010803" pitchFamily="18" charset="0"/>
              <a:ea typeface="+mn-ea"/>
              <a:cs typeface="+mn-cs"/>
            </a:endParaRPr>
          </a:p>
        </p:txBody>
      </p:sp>
      <p:sp>
        <p:nvSpPr>
          <p:cNvPr id="20" name="Tekstvak 19"/>
          <p:cNvSpPr txBox="1"/>
          <p:nvPr/>
        </p:nvSpPr>
        <p:spPr>
          <a:xfrm>
            <a:off x="2368737" y="5102943"/>
            <a:ext cx="7785451" cy="461665"/>
          </a:xfrm>
          <a:prstGeom prst="rect">
            <a:avLst/>
          </a:prstGeom>
          <a:noFill/>
        </p:spPr>
        <p:txBody>
          <a:bodyPr wrap="square" rtlCol="0">
            <a:spAutoFit/>
          </a:bodyPr>
          <a:lstStyle/>
          <a:p>
            <a:pPr lvl="0" algn="ctr"/>
            <a:r>
              <a:rPr lang="en-US" sz="2400" b="1" dirty="0">
                <a:solidFill>
                  <a:prstClr val="black"/>
                </a:solidFill>
                <a:latin typeface="Garamond" panose="02020404030301010803" pitchFamily="18" charset="0"/>
              </a:rPr>
              <a:t>15 October, 2021</a:t>
            </a:r>
            <a:endParaRPr kumimoji="0" lang="nl-NL"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0977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CCA5A-59FE-664E-B01D-E058E19640D4}"/>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EF8CAAB-38A6-9945-9954-82D056051101}"/>
              </a:ext>
            </a:extLst>
          </p:cNvPr>
          <p:cNvSpPr>
            <a:spLocks noGrp="1"/>
          </p:cNvSpPr>
          <p:nvPr>
            <p:ph idx="1"/>
          </p:nvPr>
        </p:nvSpPr>
        <p:spPr/>
        <p:txBody>
          <a:bodyPr/>
          <a:lstStyle/>
          <a:p>
            <a:endParaRPr lang="da-DK"/>
          </a:p>
        </p:txBody>
      </p:sp>
      <p:pic>
        <p:nvPicPr>
          <p:cNvPr id="1026" name="Picture 2" descr="Time for a Decisive Coordinated Response to a Costly Global COVID-19  Systemic Crisis: Towards a Global Resilient System - EMEA">
            <a:extLst>
              <a:ext uri="{FF2B5EF4-FFF2-40B4-BE49-F238E27FC236}">
                <a16:creationId xmlns:a16="http://schemas.microsoft.com/office/drawing/2014/main" id="{3B989B7F-E192-1143-B9F4-2570E3EBD5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Studio designs master plan for future urban growth in a site in The Hague  – aasarchitecture">
            <a:extLst>
              <a:ext uri="{FF2B5EF4-FFF2-40B4-BE49-F238E27FC236}">
                <a16:creationId xmlns:a16="http://schemas.microsoft.com/office/drawing/2014/main" id="{C80254ED-805B-D149-A415-971F05E513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44" y="-10676"/>
            <a:ext cx="12443368" cy="68827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rban Future Lab">
            <a:extLst>
              <a:ext uri="{FF2B5EF4-FFF2-40B4-BE49-F238E27FC236}">
                <a16:creationId xmlns:a16="http://schemas.microsoft.com/office/drawing/2014/main" id="{A4994E2F-C447-EA43-8A18-F8C3CEFC92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57164" y="484909"/>
            <a:ext cx="1197986" cy="115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94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ED5F094-BC64-1B4F-929D-C99CC25C907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3" y="-28577"/>
            <a:ext cx="12223753" cy="702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3045" y="-819472"/>
            <a:ext cx="15505045" cy="8721588"/>
          </a:xfrm>
          <a:prstGeom prst="rect">
            <a:avLst/>
          </a:prstGeom>
        </p:spPr>
      </p:pic>
      <p:sp>
        <p:nvSpPr>
          <p:cNvPr id="7" name="Tekstboks 6"/>
          <p:cNvSpPr txBox="1"/>
          <p:nvPr/>
        </p:nvSpPr>
        <p:spPr>
          <a:xfrm>
            <a:off x="8089237" y="2643885"/>
            <a:ext cx="3791744"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R&amp;D collaboration</a:t>
            </a:r>
          </a:p>
        </p:txBody>
      </p:sp>
      <p:sp>
        <p:nvSpPr>
          <p:cNvPr id="8" name="Tekstboks 7"/>
          <p:cNvSpPr txBox="1"/>
          <p:nvPr/>
        </p:nvSpPr>
        <p:spPr>
          <a:xfrm>
            <a:off x="6960096" y="3182630"/>
            <a:ext cx="4919355"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Tech transfer (IPR, licenses)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9" name="Tekstboks 8"/>
          <p:cNvSpPr txBox="1"/>
          <p:nvPr/>
        </p:nvSpPr>
        <p:spPr>
          <a:xfrm>
            <a:off x="8089237" y="3681614"/>
            <a:ext cx="381001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Consutlancy</a:t>
            </a:r>
          </a:p>
        </p:txBody>
      </p:sp>
      <p:sp>
        <p:nvSpPr>
          <p:cNvPr id="12" name="Tekstboks 11"/>
          <p:cNvSpPr txBox="1"/>
          <p:nvPr/>
        </p:nvSpPr>
        <p:spPr>
          <a:xfrm>
            <a:off x="6672064" y="404665"/>
            <a:ext cx="5256245"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IMPACT OF RESEARCH</a:t>
            </a:r>
            <a:endParaRPr kumimoji="0" lang="en-GB"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kstboks 13"/>
          <p:cNvSpPr txBox="1"/>
          <p:nvPr/>
        </p:nvSpPr>
        <p:spPr>
          <a:xfrm>
            <a:off x="8040555" y="4306997"/>
            <a:ext cx="381001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Advisory roles</a:t>
            </a:r>
          </a:p>
        </p:txBody>
      </p:sp>
      <p:sp>
        <p:nvSpPr>
          <p:cNvPr id="15" name="Tekstboks 14"/>
          <p:cNvSpPr txBox="1"/>
          <p:nvPr/>
        </p:nvSpPr>
        <p:spPr>
          <a:xfrm>
            <a:off x="7848533" y="4948141"/>
            <a:ext cx="407977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Informal collaboration</a:t>
            </a:r>
          </a:p>
        </p:txBody>
      </p:sp>
      <p:sp>
        <p:nvSpPr>
          <p:cNvPr id="19" name="Tekstboks 18"/>
          <p:cNvSpPr txBox="1"/>
          <p:nvPr/>
        </p:nvSpPr>
        <p:spPr>
          <a:xfrm>
            <a:off x="6696406" y="6157686"/>
            <a:ext cx="5256245"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Science Communication</a:t>
            </a:r>
          </a:p>
        </p:txBody>
      </p:sp>
      <p:sp>
        <p:nvSpPr>
          <p:cNvPr id="11" name="Tekstboks 18"/>
          <p:cNvSpPr txBox="1"/>
          <p:nvPr/>
        </p:nvSpPr>
        <p:spPr>
          <a:xfrm>
            <a:off x="6700185" y="5512996"/>
            <a:ext cx="5256245"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Knowledge Exchange &amp; Brokering</a:t>
            </a:r>
          </a:p>
        </p:txBody>
      </p:sp>
      <p:sp>
        <p:nvSpPr>
          <p:cNvPr id="13" name="Tekstboks 15">
            <a:extLst>
              <a:ext uri="{FF2B5EF4-FFF2-40B4-BE49-F238E27FC236}">
                <a16:creationId xmlns:a16="http://schemas.microsoft.com/office/drawing/2014/main" id="{04D481E2-19DB-7B4C-95A9-3C8341412681}"/>
              </a:ext>
            </a:extLst>
          </p:cNvPr>
          <p:cNvSpPr txBox="1"/>
          <p:nvPr/>
        </p:nvSpPr>
        <p:spPr>
          <a:xfrm>
            <a:off x="6672064" y="2133823"/>
            <a:ext cx="5256245"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Education</a:t>
            </a:r>
          </a:p>
        </p:txBody>
      </p:sp>
    </p:spTree>
    <p:extLst>
      <p:ext uri="{BB962C8B-B14F-4D97-AF65-F5344CB8AC3E}">
        <p14:creationId xmlns:p14="http://schemas.microsoft.com/office/powerpoint/2010/main" val="1782973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489F"/>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EFD1033-D3CE-DC47-8B61-E8EF2C968B5E}"/>
              </a:ext>
            </a:extLst>
          </p:cNvPr>
          <p:cNvCxnSpPr>
            <a:cxnSpLocks/>
          </p:cNvCxnSpPr>
          <p:nvPr/>
        </p:nvCxnSpPr>
        <p:spPr>
          <a:xfrm>
            <a:off x="1255059" y="986118"/>
            <a:ext cx="0" cy="4607858"/>
          </a:xfrm>
          <a:prstGeom prst="line">
            <a:avLst/>
          </a:prstGeom>
          <a:ln w="19050" cmpd="sng">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3BF3E6-27BD-214E-B88A-9A58E79DE2FE}"/>
              </a:ext>
            </a:extLst>
          </p:cNvPr>
          <p:cNvCxnSpPr/>
          <p:nvPr/>
        </p:nvCxnSpPr>
        <p:spPr>
          <a:xfrm>
            <a:off x="1255059" y="5593977"/>
            <a:ext cx="9323294" cy="0"/>
          </a:xfrm>
          <a:prstGeom prst="line">
            <a:avLst/>
          </a:prstGeom>
          <a:ln w="19050"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DD8948-73D0-AF44-9542-70DE730FA4DE}"/>
              </a:ext>
            </a:extLst>
          </p:cNvPr>
          <p:cNvSpPr txBox="1"/>
          <p:nvPr/>
        </p:nvSpPr>
        <p:spPr>
          <a:xfrm>
            <a:off x="3765176" y="5719483"/>
            <a:ext cx="4410636"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9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Knowledge Exchange</a:t>
            </a:r>
          </a:p>
        </p:txBody>
      </p:sp>
      <p:sp>
        <p:nvSpPr>
          <p:cNvPr id="20" name="TextBox 19">
            <a:extLst>
              <a:ext uri="{FF2B5EF4-FFF2-40B4-BE49-F238E27FC236}">
                <a16:creationId xmlns:a16="http://schemas.microsoft.com/office/drawing/2014/main" id="{65E17655-C90C-4643-94E2-124267220F37}"/>
              </a:ext>
            </a:extLst>
          </p:cNvPr>
          <p:cNvSpPr txBox="1"/>
          <p:nvPr/>
        </p:nvSpPr>
        <p:spPr>
          <a:xfrm rot="16200000">
            <a:off x="-1434350" y="3156850"/>
            <a:ext cx="4410636"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900" b="0" i="0" u="none" strike="noStrike" kern="1200" cap="none" spc="0" normalizeH="0" baseline="0" noProof="0" dirty="0" err="1">
                <a:ln>
                  <a:noFill/>
                </a:ln>
                <a:solidFill>
                  <a:prstClr val="white"/>
                </a:solidFill>
                <a:effectLst/>
                <a:uLnTx/>
                <a:uFillTx/>
                <a:latin typeface="Corbel" panose="020B0503020204020204" pitchFamily="34" charset="0"/>
                <a:ea typeface="Baskerville" panose="02020502070401020303" pitchFamily="18" charset="0"/>
                <a:cs typeface="+mn-cs"/>
              </a:rPr>
              <a:t>Specificity</a:t>
            </a:r>
            <a:r>
              <a:rPr kumimoji="0" lang="da-DK" sz="19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 of </a:t>
            </a:r>
            <a:r>
              <a:rPr kumimoji="0" lang="da-DK" sz="1900" b="0" i="0" u="none" strike="noStrike" kern="1200" cap="none" spc="0" normalizeH="0" baseline="0" noProof="0" dirty="0" err="1">
                <a:ln>
                  <a:noFill/>
                </a:ln>
                <a:solidFill>
                  <a:prstClr val="white"/>
                </a:solidFill>
                <a:effectLst/>
                <a:uLnTx/>
                <a:uFillTx/>
                <a:latin typeface="Corbel" panose="020B0503020204020204" pitchFamily="34" charset="0"/>
                <a:ea typeface="Baskerville" panose="02020502070401020303" pitchFamily="18" charset="0"/>
                <a:cs typeface="+mn-cs"/>
              </a:rPr>
              <a:t>impact</a:t>
            </a:r>
            <a:endParaRPr kumimoji="0" lang="da-DK" sz="19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endParaRPr>
          </a:p>
        </p:txBody>
      </p:sp>
      <p:sp>
        <p:nvSpPr>
          <p:cNvPr id="31" name="Freeform 30">
            <a:extLst>
              <a:ext uri="{FF2B5EF4-FFF2-40B4-BE49-F238E27FC236}">
                <a16:creationId xmlns:a16="http://schemas.microsoft.com/office/drawing/2014/main" id="{5F04D682-A60C-BE4C-8C3B-CA129D55DCF2}"/>
              </a:ext>
            </a:extLst>
          </p:cNvPr>
          <p:cNvSpPr/>
          <p:nvPr/>
        </p:nvSpPr>
        <p:spPr>
          <a:xfrm>
            <a:off x="1792941" y="1792941"/>
            <a:ext cx="8373035" cy="3227295"/>
          </a:xfrm>
          <a:custGeom>
            <a:avLst/>
            <a:gdLst>
              <a:gd name="connsiteX0" fmla="*/ 0 w 4643718"/>
              <a:gd name="connsiteY0" fmla="*/ 0 h 3227294"/>
              <a:gd name="connsiteX1" fmla="*/ 1846729 w 4643718"/>
              <a:gd name="connsiteY1" fmla="*/ 2259106 h 3227294"/>
              <a:gd name="connsiteX2" fmla="*/ 4643718 w 4643718"/>
              <a:gd name="connsiteY2" fmla="*/ 3227294 h 3227294"/>
              <a:gd name="connsiteX3" fmla="*/ 4643718 w 4643718"/>
              <a:gd name="connsiteY3" fmla="*/ 3227294 h 3227294"/>
            </a:gdLst>
            <a:ahLst/>
            <a:cxnLst>
              <a:cxn ang="0">
                <a:pos x="connsiteX0" y="connsiteY0"/>
              </a:cxn>
              <a:cxn ang="0">
                <a:pos x="connsiteX1" y="connsiteY1"/>
              </a:cxn>
              <a:cxn ang="0">
                <a:pos x="connsiteX2" y="connsiteY2"/>
              </a:cxn>
              <a:cxn ang="0">
                <a:pos x="connsiteX3" y="connsiteY3"/>
              </a:cxn>
            </a:cxnLst>
            <a:rect l="l" t="t" r="r" b="b"/>
            <a:pathLst>
              <a:path w="4643718" h="3227294">
                <a:moveTo>
                  <a:pt x="0" y="0"/>
                </a:moveTo>
                <a:cubicBezTo>
                  <a:pt x="536388" y="860612"/>
                  <a:pt x="1072776" y="1721224"/>
                  <a:pt x="1846729" y="2259106"/>
                </a:cubicBezTo>
                <a:cubicBezTo>
                  <a:pt x="2620682" y="2796988"/>
                  <a:pt x="4643718" y="3227294"/>
                  <a:pt x="4643718" y="3227294"/>
                </a:cubicBezTo>
                <a:lnTo>
                  <a:pt x="4643718" y="3227294"/>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25323261-B249-CA46-8FF8-FD7F5846A2F4}"/>
              </a:ext>
            </a:extLst>
          </p:cNvPr>
          <p:cNvSpPr txBox="1"/>
          <p:nvPr/>
        </p:nvSpPr>
        <p:spPr>
          <a:xfrm rot="19720498">
            <a:off x="1638060" y="1283533"/>
            <a:ext cx="2384612" cy="307777"/>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Research collaboration</a:t>
            </a:r>
          </a:p>
        </p:txBody>
      </p:sp>
      <p:sp>
        <p:nvSpPr>
          <p:cNvPr id="33" name="TextBox 32">
            <a:extLst>
              <a:ext uri="{FF2B5EF4-FFF2-40B4-BE49-F238E27FC236}">
                <a16:creationId xmlns:a16="http://schemas.microsoft.com/office/drawing/2014/main" id="{56C2D365-D074-0C41-A10D-75EBED229A8A}"/>
              </a:ext>
            </a:extLst>
          </p:cNvPr>
          <p:cNvSpPr txBox="1"/>
          <p:nvPr/>
        </p:nvSpPr>
        <p:spPr>
          <a:xfrm rot="19720498">
            <a:off x="2794505" y="1740731"/>
            <a:ext cx="2384612" cy="307777"/>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Commissioned research</a:t>
            </a:r>
          </a:p>
        </p:txBody>
      </p:sp>
      <p:sp>
        <p:nvSpPr>
          <p:cNvPr id="34" name="TextBox 33">
            <a:extLst>
              <a:ext uri="{FF2B5EF4-FFF2-40B4-BE49-F238E27FC236}">
                <a16:creationId xmlns:a16="http://schemas.microsoft.com/office/drawing/2014/main" id="{06983DFE-3A24-F743-9CFE-81702F521419}"/>
              </a:ext>
            </a:extLst>
          </p:cNvPr>
          <p:cNvSpPr txBox="1"/>
          <p:nvPr/>
        </p:nvSpPr>
        <p:spPr>
          <a:xfrm rot="19720498">
            <a:off x="5025809" y="2758296"/>
            <a:ext cx="2642969" cy="307777"/>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Reports, advice, testimony</a:t>
            </a:r>
          </a:p>
        </p:txBody>
      </p:sp>
      <p:sp>
        <p:nvSpPr>
          <p:cNvPr id="35" name="TextBox 34">
            <a:extLst>
              <a:ext uri="{FF2B5EF4-FFF2-40B4-BE49-F238E27FC236}">
                <a16:creationId xmlns:a16="http://schemas.microsoft.com/office/drawing/2014/main" id="{9F507056-D7FA-3A4F-8D7D-986A07177E2E}"/>
              </a:ext>
            </a:extLst>
          </p:cNvPr>
          <p:cNvSpPr txBox="1"/>
          <p:nvPr/>
        </p:nvSpPr>
        <p:spPr>
          <a:xfrm rot="19720498">
            <a:off x="6379067" y="3004253"/>
            <a:ext cx="3386619" cy="307777"/>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Participation, meetings, seminars</a:t>
            </a:r>
          </a:p>
        </p:txBody>
      </p:sp>
      <p:sp>
        <p:nvSpPr>
          <p:cNvPr id="36" name="TextBox 35">
            <a:extLst>
              <a:ext uri="{FF2B5EF4-FFF2-40B4-BE49-F238E27FC236}">
                <a16:creationId xmlns:a16="http://schemas.microsoft.com/office/drawing/2014/main" id="{8045926A-B9C2-384C-B8C4-E6D171F343D4}"/>
              </a:ext>
            </a:extLst>
          </p:cNvPr>
          <p:cNvSpPr txBox="1"/>
          <p:nvPr/>
        </p:nvSpPr>
        <p:spPr>
          <a:xfrm rot="19720498">
            <a:off x="8253265" y="3309948"/>
            <a:ext cx="3624579" cy="307777"/>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Brokering, input and day-to-day feedback</a:t>
            </a:r>
          </a:p>
        </p:txBody>
      </p:sp>
      <p:sp>
        <p:nvSpPr>
          <p:cNvPr id="37" name="TextBox 36">
            <a:extLst>
              <a:ext uri="{FF2B5EF4-FFF2-40B4-BE49-F238E27FC236}">
                <a16:creationId xmlns:a16="http://schemas.microsoft.com/office/drawing/2014/main" id="{F5155EAA-CFB0-4A43-BB87-C06187506DFF}"/>
              </a:ext>
            </a:extLst>
          </p:cNvPr>
          <p:cNvSpPr txBox="1"/>
          <p:nvPr/>
        </p:nvSpPr>
        <p:spPr>
          <a:xfrm rot="19720498">
            <a:off x="3785673" y="2135583"/>
            <a:ext cx="3176235" cy="307777"/>
          </a:xfrm>
          <a:prstGeom prst="rect">
            <a:avLst/>
          </a:prstGeom>
          <a:noFill/>
        </p:spPr>
        <p:txBody>
          <a:bodyPr wrap="square" rtlCol="0">
            <a:spAutoFit/>
          </a:bodyPr>
          <a:lstStyle/>
          <a:p>
            <a:pPr marL="285750" marR="0" lvl="0" indent="-285750"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Technology transfer, patents (IPR)</a:t>
            </a:r>
          </a:p>
        </p:txBody>
      </p:sp>
      <p:pic>
        <p:nvPicPr>
          <p:cNvPr id="38" name="Picture 37">
            <a:extLst>
              <a:ext uri="{FF2B5EF4-FFF2-40B4-BE49-F238E27FC236}">
                <a16:creationId xmlns:a16="http://schemas.microsoft.com/office/drawing/2014/main" id="{FB5F5FA1-1541-EC44-9053-AC64555D98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4919" y="195418"/>
            <a:ext cx="1491369" cy="790700"/>
          </a:xfrm>
          <a:prstGeom prst="rect">
            <a:avLst/>
          </a:prstGeom>
        </p:spPr>
      </p:pic>
      <p:sp>
        <p:nvSpPr>
          <p:cNvPr id="42" name="Explosion 1 41">
            <a:extLst>
              <a:ext uri="{FF2B5EF4-FFF2-40B4-BE49-F238E27FC236}">
                <a16:creationId xmlns:a16="http://schemas.microsoft.com/office/drawing/2014/main" id="{B442A9EE-DEC5-8E48-8785-4906F4159E08}"/>
              </a:ext>
            </a:extLst>
          </p:cNvPr>
          <p:cNvSpPr/>
          <p:nvPr/>
        </p:nvSpPr>
        <p:spPr>
          <a:xfrm>
            <a:off x="7911195" y="4013925"/>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Explosion 1 42">
            <a:extLst>
              <a:ext uri="{FF2B5EF4-FFF2-40B4-BE49-F238E27FC236}">
                <a16:creationId xmlns:a16="http://schemas.microsoft.com/office/drawing/2014/main" id="{9DF63C78-81FC-DB40-875E-904A603A659E}"/>
              </a:ext>
            </a:extLst>
          </p:cNvPr>
          <p:cNvSpPr/>
          <p:nvPr/>
        </p:nvSpPr>
        <p:spPr>
          <a:xfrm>
            <a:off x="8115846" y="3800562"/>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Explosion 1 43">
            <a:extLst>
              <a:ext uri="{FF2B5EF4-FFF2-40B4-BE49-F238E27FC236}">
                <a16:creationId xmlns:a16="http://schemas.microsoft.com/office/drawing/2014/main" id="{9FA71C8F-69DD-8147-A8DD-65BD87D7AD06}"/>
              </a:ext>
            </a:extLst>
          </p:cNvPr>
          <p:cNvSpPr/>
          <p:nvPr/>
        </p:nvSpPr>
        <p:spPr>
          <a:xfrm>
            <a:off x="8272603" y="4074884"/>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Explosion 1 44">
            <a:extLst>
              <a:ext uri="{FF2B5EF4-FFF2-40B4-BE49-F238E27FC236}">
                <a16:creationId xmlns:a16="http://schemas.microsoft.com/office/drawing/2014/main" id="{D31CC9C8-792B-1C45-BACE-951C5988BB71}"/>
              </a:ext>
            </a:extLst>
          </p:cNvPr>
          <p:cNvSpPr/>
          <p:nvPr/>
        </p:nvSpPr>
        <p:spPr>
          <a:xfrm>
            <a:off x="8050532" y="4192451"/>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Explosion 1 45">
            <a:extLst>
              <a:ext uri="{FF2B5EF4-FFF2-40B4-BE49-F238E27FC236}">
                <a16:creationId xmlns:a16="http://schemas.microsoft.com/office/drawing/2014/main" id="{E1B20DF0-DCF2-3F48-9465-B3C1F54432BC}"/>
              </a:ext>
            </a:extLst>
          </p:cNvPr>
          <p:cNvSpPr/>
          <p:nvPr/>
        </p:nvSpPr>
        <p:spPr>
          <a:xfrm>
            <a:off x="8380285" y="3800562"/>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Explosion 1 46">
            <a:extLst>
              <a:ext uri="{FF2B5EF4-FFF2-40B4-BE49-F238E27FC236}">
                <a16:creationId xmlns:a16="http://schemas.microsoft.com/office/drawing/2014/main" id="{E9E20B9B-7055-6C48-AB26-EBDD3A737AC2}"/>
              </a:ext>
            </a:extLst>
          </p:cNvPr>
          <p:cNvSpPr/>
          <p:nvPr/>
        </p:nvSpPr>
        <p:spPr>
          <a:xfrm>
            <a:off x="8215995" y="4370977"/>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Explosion 1 47">
            <a:extLst>
              <a:ext uri="{FF2B5EF4-FFF2-40B4-BE49-F238E27FC236}">
                <a16:creationId xmlns:a16="http://schemas.microsoft.com/office/drawing/2014/main" id="{38972F96-605D-9E4F-BBAE-0BB17C2809C7}"/>
              </a:ext>
            </a:extLst>
          </p:cNvPr>
          <p:cNvSpPr/>
          <p:nvPr/>
        </p:nvSpPr>
        <p:spPr>
          <a:xfrm>
            <a:off x="7850233" y="4318725"/>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Explosion 1 48">
            <a:extLst>
              <a:ext uri="{FF2B5EF4-FFF2-40B4-BE49-F238E27FC236}">
                <a16:creationId xmlns:a16="http://schemas.microsoft.com/office/drawing/2014/main" id="{DBB50B83-08A0-5040-B739-84FA4BCB654B}"/>
              </a:ext>
            </a:extLst>
          </p:cNvPr>
          <p:cNvSpPr/>
          <p:nvPr/>
        </p:nvSpPr>
        <p:spPr>
          <a:xfrm>
            <a:off x="7654291" y="4135843"/>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Explosion 1 49">
            <a:extLst>
              <a:ext uri="{FF2B5EF4-FFF2-40B4-BE49-F238E27FC236}">
                <a16:creationId xmlns:a16="http://schemas.microsoft.com/office/drawing/2014/main" id="{EA912D17-32D4-CD43-899E-9FECADE77951}"/>
              </a:ext>
            </a:extLst>
          </p:cNvPr>
          <p:cNvSpPr/>
          <p:nvPr/>
        </p:nvSpPr>
        <p:spPr>
          <a:xfrm>
            <a:off x="7745730" y="3809269"/>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Explosion 1 50">
            <a:extLst>
              <a:ext uri="{FF2B5EF4-FFF2-40B4-BE49-F238E27FC236}">
                <a16:creationId xmlns:a16="http://schemas.microsoft.com/office/drawing/2014/main" id="{57D49BA5-69B7-F146-B5CB-FF577B882FD9}"/>
              </a:ext>
            </a:extLst>
          </p:cNvPr>
          <p:cNvSpPr/>
          <p:nvPr/>
        </p:nvSpPr>
        <p:spPr>
          <a:xfrm>
            <a:off x="8451129" y="4357914"/>
            <a:ext cx="78377" cy="104502"/>
          </a:xfrm>
          <a:prstGeom prst="irregularSeal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BB77730A-E0FD-6845-AC4E-0C8EF61EA91D}"/>
              </a:ext>
            </a:extLst>
          </p:cNvPr>
          <p:cNvSpPr txBox="1"/>
          <p:nvPr/>
        </p:nvSpPr>
        <p:spPr>
          <a:xfrm>
            <a:off x="7528160" y="6289731"/>
            <a:ext cx="441063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white"/>
                </a:solidFill>
                <a:effectLst/>
                <a:uLnTx/>
                <a:uFillTx/>
                <a:latin typeface="Corbel" panose="020B0503020204020204" pitchFamily="34" charset="0"/>
                <a:ea typeface="Baskerville" panose="02020502070401020303" pitchFamily="18" charset="0"/>
                <a:cs typeface="+mn-cs"/>
              </a:rPr>
              <a:t>Budtz</a:t>
            </a:r>
            <a:r>
              <a:rPr kumimoji="0" lang="en-GB" sz="12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 Pedersen et al. 2019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orbel" panose="020B0503020204020204" pitchFamily="34" charset="0"/>
                <a:ea typeface="Baskerville" panose="02020502070401020303" pitchFamily="18" charset="0"/>
                <a:cs typeface="+mn-cs"/>
              </a:rPr>
              <a:t>Humanities Impact Survey 1371 respondents</a:t>
            </a:r>
          </a:p>
        </p:txBody>
      </p:sp>
    </p:spTree>
    <p:extLst>
      <p:ext uri="{BB962C8B-B14F-4D97-AF65-F5344CB8AC3E}">
        <p14:creationId xmlns:p14="http://schemas.microsoft.com/office/powerpoint/2010/main" val="40312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strVal val="#ppt_h"/>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ppt_x</p:attrName>
                                        </p:attrNameLst>
                                      </p:cBhvr>
                                      <p:tavLst>
                                        <p:tav tm="0">
                                          <p:val>
                                            <p:strVal val="#ppt_x-#ppt_w/2"/>
                                          </p:val>
                                        </p:tav>
                                        <p:tav tm="100000">
                                          <p:val>
                                            <p:strVal val="#ppt_x"/>
                                          </p:val>
                                        </p:tav>
                                      </p:tavLst>
                                    </p:anim>
                                    <p:anim calcmode="lin" valueType="num">
                                      <p:cBhvr>
                                        <p:cTn id="22" dur="500" fill="hold"/>
                                        <p:tgtEl>
                                          <p:spTgt spid="19"/>
                                        </p:tgtEl>
                                        <p:attrNameLst>
                                          <p:attrName>ppt_y</p:attrName>
                                        </p:attrNameLst>
                                      </p:cBhvr>
                                      <p:tavLst>
                                        <p:tav tm="0">
                                          <p:val>
                                            <p:strVal val="#ppt_y"/>
                                          </p:val>
                                        </p:tav>
                                        <p:tav tm="100000">
                                          <p:val>
                                            <p:strVal val="#ppt_y"/>
                                          </p:val>
                                        </p:tav>
                                      </p:tavLst>
                                    </p:anim>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childTnLst>
                                </p:cTn>
                              </p:par>
                              <p:par>
                                <p:cTn id="25" presetID="17"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ppt_h/2"/>
                                          </p:val>
                                        </p:tav>
                                        <p:tav tm="100000">
                                          <p:val>
                                            <p:strVal val="#ppt_y"/>
                                          </p:val>
                                        </p:tav>
                                      </p:tavLst>
                                    </p:anim>
                                    <p:anim calcmode="lin" valueType="num">
                                      <p:cBhvr>
                                        <p:cTn id="29" dur="500" fill="hold"/>
                                        <p:tgtEl>
                                          <p:spTgt spid="20"/>
                                        </p:tgtEl>
                                        <p:attrNameLst>
                                          <p:attrName>ppt_w</p:attrName>
                                        </p:attrNameLst>
                                      </p:cBhvr>
                                      <p:tavLst>
                                        <p:tav tm="0">
                                          <p:val>
                                            <p:strVal val="#ppt_w"/>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dissolv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dissolve">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dissolve">
                                      <p:cBhvr>
                                        <p:cTn id="68" dur="500"/>
                                        <p:tgtEl>
                                          <p:spTgt spid="36"/>
                                        </p:tgtEl>
                                      </p:cBhvr>
                                    </p:animEffect>
                                  </p:childTnLst>
                                </p:cTn>
                              </p:par>
                            </p:childTnLst>
                          </p:cTn>
                        </p:par>
                        <p:par>
                          <p:cTn id="69" fill="hold">
                            <p:stCondLst>
                              <p:cond delay="500"/>
                            </p:stCondLst>
                            <p:childTnLst>
                              <p:par>
                                <p:cTn id="70" presetID="9" presetClass="entr" presetSubtype="0" fill="hold" grpId="0" nodeType="afterEffect">
                                  <p:stCondLst>
                                    <p:cond delay="500"/>
                                  </p:stCondLst>
                                  <p:childTnLst>
                                    <p:set>
                                      <p:cBhvr>
                                        <p:cTn id="71" dur="1" fill="hold">
                                          <p:stCondLst>
                                            <p:cond delay="0"/>
                                          </p:stCondLst>
                                        </p:cTn>
                                        <p:tgtEl>
                                          <p:spTgt spid="50"/>
                                        </p:tgtEl>
                                        <p:attrNameLst>
                                          <p:attrName>style.visibility</p:attrName>
                                        </p:attrNameLst>
                                      </p:cBhvr>
                                      <p:to>
                                        <p:strVal val="visible"/>
                                      </p:to>
                                    </p:set>
                                    <p:animEffect transition="in" filter="dissolve">
                                      <p:cBhvr>
                                        <p:cTn id="72" dur="500"/>
                                        <p:tgtEl>
                                          <p:spTgt spid="50"/>
                                        </p:tgtEl>
                                      </p:cBhvr>
                                    </p:animEffect>
                                  </p:childTnLst>
                                </p:cTn>
                              </p:par>
                            </p:childTnLst>
                          </p:cTn>
                        </p:par>
                        <p:par>
                          <p:cTn id="73" fill="hold">
                            <p:stCondLst>
                              <p:cond delay="1500"/>
                            </p:stCondLst>
                            <p:childTnLst>
                              <p:par>
                                <p:cTn id="74" presetID="9" presetClass="entr" presetSubtype="0" fill="hold" grpId="0" nodeType="afterEffect">
                                  <p:stCondLst>
                                    <p:cond delay="500"/>
                                  </p:stCondLst>
                                  <p:childTnLst>
                                    <p:set>
                                      <p:cBhvr>
                                        <p:cTn id="75" dur="1" fill="hold">
                                          <p:stCondLst>
                                            <p:cond delay="0"/>
                                          </p:stCondLst>
                                        </p:cTn>
                                        <p:tgtEl>
                                          <p:spTgt spid="43"/>
                                        </p:tgtEl>
                                        <p:attrNameLst>
                                          <p:attrName>style.visibility</p:attrName>
                                        </p:attrNameLst>
                                      </p:cBhvr>
                                      <p:to>
                                        <p:strVal val="visible"/>
                                      </p:to>
                                    </p:set>
                                    <p:animEffect transition="in" filter="dissolve">
                                      <p:cBhvr>
                                        <p:cTn id="76" dur="500"/>
                                        <p:tgtEl>
                                          <p:spTgt spid="43"/>
                                        </p:tgtEl>
                                      </p:cBhvr>
                                    </p:animEffect>
                                  </p:childTnLst>
                                </p:cTn>
                              </p:par>
                            </p:childTnLst>
                          </p:cTn>
                        </p:par>
                        <p:par>
                          <p:cTn id="77" fill="hold">
                            <p:stCondLst>
                              <p:cond delay="2500"/>
                            </p:stCondLst>
                            <p:childTnLst>
                              <p:par>
                                <p:cTn id="78" presetID="9" presetClass="entr" presetSubtype="0" fill="hold" grpId="0" nodeType="afterEffect">
                                  <p:stCondLst>
                                    <p:cond delay="500"/>
                                  </p:stCondLst>
                                  <p:childTnLst>
                                    <p:set>
                                      <p:cBhvr>
                                        <p:cTn id="79" dur="1" fill="hold">
                                          <p:stCondLst>
                                            <p:cond delay="0"/>
                                          </p:stCondLst>
                                        </p:cTn>
                                        <p:tgtEl>
                                          <p:spTgt spid="46"/>
                                        </p:tgtEl>
                                        <p:attrNameLst>
                                          <p:attrName>style.visibility</p:attrName>
                                        </p:attrNameLst>
                                      </p:cBhvr>
                                      <p:to>
                                        <p:strVal val="visible"/>
                                      </p:to>
                                    </p:set>
                                    <p:animEffect transition="in" filter="dissolve">
                                      <p:cBhvr>
                                        <p:cTn id="80" dur="500"/>
                                        <p:tgtEl>
                                          <p:spTgt spid="46"/>
                                        </p:tgtEl>
                                      </p:cBhvr>
                                    </p:animEffect>
                                  </p:childTnLst>
                                </p:cTn>
                              </p:par>
                            </p:childTnLst>
                          </p:cTn>
                        </p:par>
                        <p:par>
                          <p:cTn id="81" fill="hold">
                            <p:stCondLst>
                              <p:cond delay="3500"/>
                            </p:stCondLst>
                            <p:childTnLst>
                              <p:par>
                                <p:cTn id="82" presetID="9" presetClass="entr" presetSubtype="0" fill="hold" grpId="0" nodeType="afterEffect">
                                  <p:stCondLst>
                                    <p:cond delay="500"/>
                                  </p:stCondLst>
                                  <p:childTnLst>
                                    <p:set>
                                      <p:cBhvr>
                                        <p:cTn id="83" dur="1" fill="hold">
                                          <p:stCondLst>
                                            <p:cond delay="0"/>
                                          </p:stCondLst>
                                        </p:cTn>
                                        <p:tgtEl>
                                          <p:spTgt spid="42"/>
                                        </p:tgtEl>
                                        <p:attrNameLst>
                                          <p:attrName>style.visibility</p:attrName>
                                        </p:attrNameLst>
                                      </p:cBhvr>
                                      <p:to>
                                        <p:strVal val="visible"/>
                                      </p:to>
                                    </p:set>
                                    <p:animEffect transition="in" filter="dissolve">
                                      <p:cBhvr>
                                        <p:cTn id="84" dur="500"/>
                                        <p:tgtEl>
                                          <p:spTgt spid="42"/>
                                        </p:tgtEl>
                                      </p:cBhvr>
                                    </p:animEffect>
                                  </p:childTnLst>
                                </p:cTn>
                              </p:par>
                            </p:childTnLst>
                          </p:cTn>
                        </p:par>
                        <p:par>
                          <p:cTn id="85" fill="hold">
                            <p:stCondLst>
                              <p:cond delay="4500"/>
                            </p:stCondLst>
                            <p:childTnLst>
                              <p:par>
                                <p:cTn id="86" presetID="9" presetClass="entr" presetSubtype="0" fill="hold" grpId="0" nodeType="afterEffect">
                                  <p:stCondLst>
                                    <p:cond delay="500"/>
                                  </p:stCondLst>
                                  <p:childTnLst>
                                    <p:set>
                                      <p:cBhvr>
                                        <p:cTn id="87" dur="1" fill="hold">
                                          <p:stCondLst>
                                            <p:cond delay="0"/>
                                          </p:stCondLst>
                                        </p:cTn>
                                        <p:tgtEl>
                                          <p:spTgt spid="44"/>
                                        </p:tgtEl>
                                        <p:attrNameLst>
                                          <p:attrName>style.visibility</p:attrName>
                                        </p:attrNameLst>
                                      </p:cBhvr>
                                      <p:to>
                                        <p:strVal val="visible"/>
                                      </p:to>
                                    </p:set>
                                    <p:animEffect transition="in" filter="dissolve">
                                      <p:cBhvr>
                                        <p:cTn id="88" dur="500"/>
                                        <p:tgtEl>
                                          <p:spTgt spid="44"/>
                                        </p:tgtEl>
                                      </p:cBhvr>
                                    </p:animEffect>
                                  </p:childTnLst>
                                </p:cTn>
                              </p:par>
                            </p:childTnLst>
                          </p:cTn>
                        </p:par>
                        <p:par>
                          <p:cTn id="89" fill="hold">
                            <p:stCondLst>
                              <p:cond delay="5500"/>
                            </p:stCondLst>
                            <p:childTnLst>
                              <p:par>
                                <p:cTn id="90" presetID="9" presetClass="entr" presetSubtype="0" fill="hold" grpId="0" nodeType="afterEffect">
                                  <p:stCondLst>
                                    <p:cond delay="500"/>
                                  </p:stCondLst>
                                  <p:childTnLst>
                                    <p:set>
                                      <p:cBhvr>
                                        <p:cTn id="91" dur="1" fill="hold">
                                          <p:stCondLst>
                                            <p:cond delay="0"/>
                                          </p:stCondLst>
                                        </p:cTn>
                                        <p:tgtEl>
                                          <p:spTgt spid="51"/>
                                        </p:tgtEl>
                                        <p:attrNameLst>
                                          <p:attrName>style.visibility</p:attrName>
                                        </p:attrNameLst>
                                      </p:cBhvr>
                                      <p:to>
                                        <p:strVal val="visible"/>
                                      </p:to>
                                    </p:set>
                                    <p:animEffect transition="in" filter="dissolve">
                                      <p:cBhvr>
                                        <p:cTn id="92" dur="500"/>
                                        <p:tgtEl>
                                          <p:spTgt spid="51"/>
                                        </p:tgtEl>
                                      </p:cBhvr>
                                    </p:animEffect>
                                  </p:childTnLst>
                                </p:cTn>
                              </p:par>
                            </p:childTnLst>
                          </p:cTn>
                        </p:par>
                        <p:par>
                          <p:cTn id="93" fill="hold">
                            <p:stCondLst>
                              <p:cond delay="6500"/>
                            </p:stCondLst>
                            <p:childTnLst>
                              <p:par>
                                <p:cTn id="94" presetID="9" presetClass="entr" presetSubtype="0" fill="hold" grpId="0" nodeType="afterEffect">
                                  <p:stCondLst>
                                    <p:cond delay="500"/>
                                  </p:stCondLst>
                                  <p:childTnLst>
                                    <p:set>
                                      <p:cBhvr>
                                        <p:cTn id="95" dur="1" fill="hold">
                                          <p:stCondLst>
                                            <p:cond delay="0"/>
                                          </p:stCondLst>
                                        </p:cTn>
                                        <p:tgtEl>
                                          <p:spTgt spid="47"/>
                                        </p:tgtEl>
                                        <p:attrNameLst>
                                          <p:attrName>style.visibility</p:attrName>
                                        </p:attrNameLst>
                                      </p:cBhvr>
                                      <p:to>
                                        <p:strVal val="visible"/>
                                      </p:to>
                                    </p:set>
                                    <p:animEffect transition="in" filter="dissolve">
                                      <p:cBhvr>
                                        <p:cTn id="96" dur="500"/>
                                        <p:tgtEl>
                                          <p:spTgt spid="47"/>
                                        </p:tgtEl>
                                      </p:cBhvr>
                                    </p:animEffect>
                                  </p:childTnLst>
                                </p:cTn>
                              </p:par>
                            </p:childTnLst>
                          </p:cTn>
                        </p:par>
                        <p:par>
                          <p:cTn id="97" fill="hold">
                            <p:stCondLst>
                              <p:cond delay="7500"/>
                            </p:stCondLst>
                            <p:childTnLst>
                              <p:par>
                                <p:cTn id="98" presetID="9" presetClass="entr" presetSubtype="0" fill="hold" grpId="0" nodeType="afterEffect">
                                  <p:stCondLst>
                                    <p:cond delay="500"/>
                                  </p:stCondLst>
                                  <p:childTnLst>
                                    <p:set>
                                      <p:cBhvr>
                                        <p:cTn id="99" dur="1" fill="hold">
                                          <p:stCondLst>
                                            <p:cond delay="0"/>
                                          </p:stCondLst>
                                        </p:cTn>
                                        <p:tgtEl>
                                          <p:spTgt spid="45"/>
                                        </p:tgtEl>
                                        <p:attrNameLst>
                                          <p:attrName>style.visibility</p:attrName>
                                        </p:attrNameLst>
                                      </p:cBhvr>
                                      <p:to>
                                        <p:strVal val="visible"/>
                                      </p:to>
                                    </p:set>
                                    <p:animEffect transition="in" filter="dissolve">
                                      <p:cBhvr>
                                        <p:cTn id="100" dur="500"/>
                                        <p:tgtEl>
                                          <p:spTgt spid="45"/>
                                        </p:tgtEl>
                                      </p:cBhvr>
                                    </p:animEffect>
                                  </p:childTnLst>
                                </p:cTn>
                              </p:par>
                            </p:childTnLst>
                          </p:cTn>
                        </p:par>
                        <p:par>
                          <p:cTn id="101" fill="hold">
                            <p:stCondLst>
                              <p:cond delay="8500"/>
                            </p:stCondLst>
                            <p:childTnLst>
                              <p:par>
                                <p:cTn id="102" presetID="9" presetClass="entr" presetSubtype="0" fill="hold" grpId="0" nodeType="afterEffect">
                                  <p:stCondLst>
                                    <p:cond delay="500"/>
                                  </p:stCondLst>
                                  <p:childTnLst>
                                    <p:set>
                                      <p:cBhvr>
                                        <p:cTn id="103" dur="1" fill="hold">
                                          <p:stCondLst>
                                            <p:cond delay="0"/>
                                          </p:stCondLst>
                                        </p:cTn>
                                        <p:tgtEl>
                                          <p:spTgt spid="48"/>
                                        </p:tgtEl>
                                        <p:attrNameLst>
                                          <p:attrName>style.visibility</p:attrName>
                                        </p:attrNameLst>
                                      </p:cBhvr>
                                      <p:to>
                                        <p:strVal val="visible"/>
                                      </p:to>
                                    </p:set>
                                    <p:animEffect transition="in" filter="dissolve">
                                      <p:cBhvr>
                                        <p:cTn id="104" dur="500"/>
                                        <p:tgtEl>
                                          <p:spTgt spid="48"/>
                                        </p:tgtEl>
                                      </p:cBhvr>
                                    </p:animEffect>
                                  </p:childTnLst>
                                </p:cTn>
                              </p:par>
                            </p:childTnLst>
                          </p:cTn>
                        </p:par>
                        <p:par>
                          <p:cTn id="105" fill="hold">
                            <p:stCondLst>
                              <p:cond delay="9500"/>
                            </p:stCondLst>
                            <p:childTnLst>
                              <p:par>
                                <p:cTn id="106" presetID="9" presetClass="entr" presetSubtype="0" fill="hold" grpId="0" nodeType="afterEffect">
                                  <p:stCondLst>
                                    <p:cond delay="500"/>
                                  </p:stCondLst>
                                  <p:childTnLst>
                                    <p:set>
                                      <p:cBhvr>
                                        <p:cTn id="107" dur="1" fill="hold">
                                          <p:stCondLst>
                                            <p:cond delay="0"/>
                                          </p:stCondLst>
                                        </p:cTn>
                                        <p:tgtEl>
                                          <p:spTgt spid="49"/>
                                        </p:tgtEl>
                                        <p:attrNameLst>
                                          <p:attrName>style.visibility</p:attrName>
                                        </p:attrNameLst>
                                      </p:cBhvr>
                                      <p:to>
                                        <p:strVal val="visible"/>
                                      </p:to>
                                    </p:set>
                                    <p:animEffect transition="in" filter="dissolve">
                                      <p:cBhvr>
                                        <p:cTn id="108" dur="500"/>
                                        <p:tgtEl>
                                          <p:spTgt spid="49"/>
                                        </p:tgtEl>
                                      </p:cBhvr>
                                    </p:animEffect>
                                  </p:childTnLst>
                                </p:cTn>
                              </p:par>
                            </p:childTnLst>
                          </p:cTn>
                        </p:par>
                      </p:childTnLst>
                    </p:cTn>
                  </p:par>
                  <p:par>
                    <p:cTn id="109" fill="hold">
                      <p:stCondLst>
                        <p:cond delay="indefinite"/>
                      </p:stCondLst>
                      <p:childTnLst>
                        <p:par>
                          <p:cTn id="110" fill="hold">
                            <p:stCondLst>
                              <p:cond delay="0"/>
                            </p:stCondLst>
                            <p:childTnLst>
                              <p:par>
                                <p:cTn id="111" presetID="17" presetClass="entr" presetSubtype="8"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ppt_x</p:attrName>
                                        </p:attrNameLst>
                                      </p:cBhvr>
                                      <p:tavLst>
                                        <p:tav tm="0">
                                          <p:val>
                                            <p:strVal val="#ppt_x-#ppt_w/2"/>
                                          </p:val>
                                        </p:tav>
                                        <p:tav tm="100000">
                                          <p:val>
                                            <p:strVal val="#ppt_x"/>
                                          </p:val>
                                        </p:tav>
                                      </p:tavLst>
                                    </p:anim>
                                    <p:anim calcmode="lin" valueType="num">
                                      <p:cBhvr>
                                        <p:cTn id="114" dur="500" fill="hold"/>
                                        <p:tgtEl>
                                          <p:spTgt spid="24"/>
                                        </p:tgtEl>
                                        <p:attrNameLst>
                                          <p:attrName>ppt_y</p:attrName>
                                        </p:attrNameLst>
                                      </p:cBhvr>
                                      <p:tavLst>
                                        <p:tav tm="0">
                                          <p:val>
                                            <p:strVal val="#ppt_y"/>
                                          </p:val>
                                        </p:tav>
                                        <p:tav tm="100000">
                                          <p:val>
                                            <p:strVal val="#ppt_y"/>
                                          </p:val>
                                        </p:tav>
                                      </p:tavLst>
                                    </p:anim>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1" grpId="0" animBg="1"/>
      <p:bldP spid="32" grpId="0"/>
      <p:bldP spid="33" grpId="0"/>
      <p:bldP spid="34" grpId="0"/>
      <p:bldP spid="35" grpId="0"/>
      <p:bldP spid="36" grpId="0"/>
      <p:bldP spid="37"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2" descr="Aalborg University (AAU), Denmark | Study.eu">
            <a:extLst>
              <a:ext uri="{FF2B5EF4-FFF2-40B4-BE49-F238E27FC236}">
                <a16:creationId xmlns:a16="http://schemas.microsoft.com/office/drawing/2014/main" id="{67CE91B0-2186-1747-9C82-F85EB9080D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00895" y="5573776"/>
            <a:ext cx="1447566" cy="792162"/>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C0A73F53-F123-4B46-BCF2-807A6C9827CF}"/>
              </a:ext>
            </a:extLst>
          </p:cNvPr>
          <p:cNvSpPr txBox="1"/>
          <p:nvPr/>
        </p:nvSpPr>
        <p:spPr>
          <a:xfrm>
            <a:off x="5853121" y="1914524"/>
            <a:ext cx="59953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75000"/>
                  </a:srgbClr>
                </a:solidFill>
                <a:effectLst/>
                <a:uLnTx/>
                <a:uFillTx/>
                <a:latin typeface="Calibri"/>
                <a:ea typeface="+mn-ea"/>
                <a:cs typeface="Gill Sans" panose="020B0502020104020203" pitchFamily="34" charset="-79"/>
              </a:rPr>
              <a:t>Knowledge brokering as an impact pathway</a:t>
            </a:r>
            <a:endParaRPr kumimoji="0" lang="en-GB" sz="4800" b="1" i="0" u="none" strike="noStrike" kern="1200" cap="none" spc="0" normalizeH="0" baseline="0" noProof="0" dirty="0">
              <a:ln>
                <a:noFill/>
              </a:ln>
              <a:solidFill>
                <a:srgbClr val="5B9BD5">
                  <a:lumMod val="75000"/>
                </a:srgbClr>
              </a:solidFill>
              <a:effectLst/>
              <a:uLnTx/>
              <a:uFillTx/>
              <a:latin typeface="Calibri Light"/>
              <a:ea typeface="+mn-ea"/>
              <a:cs typeface="Gill Sans" panose="020B0502020104020203" pitchFamily="34" charset="-79"/>
            </a:endParaRPr>
          </a:p>
        </p:txBody>
      </p:sp>
    </p:spTree>
    <p:extLst>
      <p:ext uri="{BB962C8B-B14F-4D97-AF65-F5344CB8AC3E}">
        <p14:creationId xmlns:p14="http://schemas.microsoft.com/office/powerpoint/2010/main" val="6440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3278" y="890436"/>
            <a:ext cx="6839891" cy="911122"/>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a:ea typeface="+mj-ea"/>
                <a:cs typeface="+mj-cs"/>
              </a:rPr>
              <a:t>Knowledge brokers</a:t>
            </a:r>
          </a:p>
        </p:txBody>
      </p:sp>
      <p:sp>
        <p:nvSpPr>
          <p:cNvPr id="3" name="Rectangle 2"/>
          <p:cNvSpPr/>
          <p:nvPr/>
        </p:nvSpPr>
        <p:spPr>
          <a:xfrm>
            <a:off x="482600" y="2329795"/>
            <a:ext cx="5613400" cy="3391698"/>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“Knowledge brokering is an umbrella term for a process in which a person, group or organization take on the professional responsibility to support the translation and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exhange</a:t>
            </a:r>
            <a:r>
              <a:rPr kumimoji="0" lang="en-GB" sz="2000" b="0" i="0" u="none" strike="noStrike" kern="1200" cap="none" spc="0" normalizeH="0" baseline="0" noProof="0" dirty="0">
                <a:ln>
                  <a:noFill/>
                </a:ln>
                <a:solidFill>
                  <a:prstClr val="black"/>
                </a:solidFill>
                <a:effectLst/>
                <a:uLnTx/>
                <a:uFillTx/>
                <a:latin typeface="Calibri"/>
                <a:ea typeface="+mn-ea"/>
                <a:cs typeface="+mn-cs"/>
              </a:rPr>
              <a:t> of knowledge between researchers, practitioners and decision-makers , and/or contribute to the interpretation and adaption of research knowledge in a user context.”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(CHRSF 2003; Ward)</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36648" y="2243823"/>
            <a:ext cx="5773242" cy="2790650"/>
          </a:xfrm>
          <a:prstGeom prst="rect">
            <a:avLst/>
          </a:prstGeom>
        </p:spPr>
      </p:pic>
      <p:pic>
        <p:nvPicPr>
          <p:cNvPr id="6" name="Content Placeholder 3">
            <a:extLst>
              <a:ext uri="{FF2B5EF4-FFF2-40B4-BE49-F238E27FC236}">
                <a16:creationId xmlns:a16="http://schemas.microsoft.com/office/drawing/2014/main" id="{25B5BF13-CECE-5840-8F58-50C8E72828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9205" y="5956817"/>
            <a:ext cx="1965451" cy="464418"/>
          </a:xfrm>
          <a:prstGeom prst="rect">
            <a:avLst/>
          </a:prstGeom>
        </p:spPr>
      </p:pic>
    </p:spTree>
    <p:extLst>
      <p:ext uri="{BB962C8B-B14F-4D97-AF65-F5344CB8AC3E}">
        <p14:creationId xmlns:p14="http://schemas.microsoft.com/office/powerpoint/2010/main" val="331736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4965430" y="324472"/>
            <a:ext cx="6586491" cy="1286160"/>
          </a:xfrm>
        </p:spPr>
        <p:txBody>
          <a:bodyPr anchor="b">
            <a:normAutofit/>
          </a:bodyPr>
          <a:lstStyle/>
          <a:p>
            <a:r>
              <a:rPr lang="en-GB" sz="4100" b="1" dirty="0"/>
              <a:t>SSH Knowledge brokering </a:t>
            </a:r>
          </a:p>
        </p:txBody>
      </p:sp>
      <p:sp>
        <p:nvSpPr>
          <p:cNvPr id="4" name="Content Placeholder 2"/>
          <p:cNvSpPr>
            <a:spLocks noGrp="1"/>
          </p:cNvSpPr>
          <p:nvPr>
            <p:ph idx="4294967295"/>
          </p:nvPr>
        </p:nvSpPr>
        <p:spPr>
          <a:xfrm>
            <a:off x="4965431" y="2133604"/>
            <a:ext cx="6708013" cy="3785419"/>
          </a:xfrm>
        </p:spPr>
        <p:txBody>
          <a:bodyPr>
            <a:normAutofit/>
          </a:bodyPr>
          <a:lstStyle/>
          <a:p>
            <a:pPr>
              <a:lnSpc>
                <a:spcPct val="100000"/>
              </a:lnSpc>
              <a:spcBef>
                <a:spcPts val="0"/>
              </a:spcBef>
              <a:spcAft>
                <a:spcPts val="2400"/>
              </a:spcAft>
              <a:defRPr/>
            </a:pPr>
            <a:r>
              <a:rPr lang="en-GB" sz="1900" dirty="0">
                <a:latin typeface="+mj-lt"/>
                <a:cs typeface="Gill Sans Light"/>
              </a:rPr>
              <a:t>Evidence-informed policy-making is a key resource when addressing societal challenges such as climate change, pandemics, digitalisation, migration, security etc. </a:t>
            </a:r>
          </a:p>
          <a:p>
            <a:pPr>
              <a:lnSpc>
                <a:spcPct val="100000"/>
              </a:lnSpc>
              <a:spcBef>
                <a:spcPts val="0"/>
              </a:spcBef>
              <a:spcAft>
                <a:spcPts val="2400"/>
              </a:spcAft>
              <a:defRPr/>
            </a:pPr>
            <a:r>
              <a:rPr lang="en-GB" sz="1900" b="1" dirty="0">
                <a:solidFill>
                  <a:srgbClr val="002060"/>
                </a:solidFill>
                <a:latin typeface="+mj-lt"/>
                <a:cs typeface="Gill Sans Light"/>
              </a:rPr>
              <a:t>Hard facts</a:t>
            </a:r>
            <a:r>
              <a:rPr lang="en-GB" sz="1900" b="1" dirty="0">
                <a:latin typeface="+mj-lt"/>
                <a:cs typeface="Gill Sans Light"/>
              </a:rPr>
              <a:t> </a:t>
            </a:r>
            <a:r>
              <a:rPr lang="en-GB" sz="1900" dirty="0">
                <a:latin typeface="+mj-lt"/>
                <a:cs typeface="Gill Sans Light"/>
              </a:rPr>
              <a:t>(benefits &amp; risks e.g., for the environment, eco-system, animal and human health, food security, infrastructure etc.) are embedded in … </a:t>
            </a:r>
            <a:r>
              <a:rPr lang="en-GB" sz="1900" b="1" dirty="0">
                <a:solidFill>
                  <a:srgbClr val="C00000"/>
                </a:solidFill>
                <a:latin typeface="+mj-lt"/>
                <a:cs typeface="Gill Sans Light"/>
              </a:rPr>
              <a:t>soft context</a:t>
            </a:r>
            <a:r>
              <a:rPr lang="en-GB" sz="1900" dirty="0">
                <a:latin typeface="+mj-lt"/>
                <a:cs typeface="Gill Sans Light"/>
              </a:rPr>
              <a:t> (e.g., economic, political, behavioural, legal, ethical, demographic).</a:t>
            </a:r>
          </a:p>
          <a:p>
            <a:pPr>
              <a:lnSpc>
                <a:spcPct val="100000"/>
              </a:lnSpc>
              <a:spcBef>
                <a:spcPts val="0"/>
              </a:spcBef>
              <a:spcAft>
                <a:spcPts val="2400"/>
              </a:spcAft>
              <a:defRPr/>
            </a:pPr>
            <a:r>
              <a:rPr lang="en-GB" sz="1900" dirty="0">
                <a:latin typeface="+mj-lt"/>
                <a:cs typeface="Gill Sans Light"/>
              </a:rPr>
              <a:t>Need for interdisciplinary knowledge brokering (e.g., Covid-19) to provide knowledge in context of political and social values. </a:t>
            </a:r>
          </a:p>
        </p:txBody>
      </p:sp>
      <p:pic>
        <p:nvPicPr>
          <p:cNvPr id="1026" name="Picture 2" descr="The Honest Broker: Making Sense of Science in Policy and Politics | NHBS  Academic &amp; Professional Books">
            <a:extLst>
              <a:ext uri="{FF2B5EF4-FFF2-40B4-BE49-F238E27FC236}">
                <a16:creationId xmlns:a16="http://schemas.microsoft.com/office/drawing/2014/main" id="{3FA4A88F-854E-B14B-B31C-9D5ADEE1860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ACA10AE-F6B6-9543-9663-A8E7E766DFA5}"/>
              </a:ext>
            </a:extLst>
          </p:cNvPr>
          <p:cNvSpPr>
            <a:spLocks noGrp="1"/>
          </p:cNvSpPr>
          <p:nvPr>
            <p:ph type="title"/>
          </p:nvPr>
        </p:nvSpPr>
        <p:spPr>
          <a:xfrm>
            <a:off x="648929" y="629266"/>
            <a:ext cx="3505495" cy="1622321"/>
          </a:xfrm>
        </p:spPr>
        <p:txBody>
          <a:bodyPr vert="horz" lIns="91440" tIns="45720" rIns="91440" bIns="45720" rtlCol="0" anchor="ctr">
            <a:normAutofit/>
          </a:bodyPr>
          <a:lstStyle/>
          <a:p>
            <a:pPr algn="ctr"/>
            <a:r>
              <a:rPr lang="en-GB" sz="3700" b="1" kern="1200" dirty="0">
                <a:solidFill>
                  <a:schemeClr val="tx1"/>
                </a:solidFill>
                <a:latin typeface="+mj-lt"/>
                <a:ea typeface="+mj-ea"/>
                <a:cs typeface="+mj-cs"/>
              </a:rPr>
              <a:t>Knowledge brokering</a:t>
            </a:r>
          </a:p>
        </p:txBody>
      </p:sp>
      <p:sp>
        <p:nvSpPr>
          <p:cNvPr id="3" name="Pladsholder til indhold 2">
            <a:extLst>
              <a:ext uri="{FF2B5EF4-FFF2-40B4-BE49-F238E27FC236}">
                <a16:creationId xmlns:a16="http://schemas.microsoft.com/office/drawing/2014/main" id="{5916D633-F995-CA45-9D0A-9C4C22B25A36}"/>
              </a:ext>
            </a:extLst>
          </p:cNvPr>
          <p:cNvSpPr txBox="1">
            <a:spLocks/>
          </p:cNvSpPr>
          <p:nvPr/>
        </p:nvSpPr>
        <p:spPr>
          <a:xfrm>
            <a:off x="648931" y="2438400"/>
            <a:ext cx="3505494"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Different ways of producing tangible societal impact </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Productive interactions with society: joint appointments, consultancy, partnerships, networks, co-creation, facilities, start-ups, fellowships, etc. </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New positions tailor-made for implementation research: “clinical” professor (</a:t>
            </a:r>
            <a:r>
              <a:rPr kumimoji="0" lang="en-US" sz="1700" b="0" i="0" u="none" strike="noStrike" kern="1200" cap="none" spc="0" normalizeH="0" baseline="0" noProof="0" dirty="0">
                <a:ln>
                  <a:noFill/>
                </a:ln>
                <a:solidFill>
                  <a:srgbClr val="C00000"/>
                </a:solidFill>
                <a:effectLst/>
                <a:uLnTx/>
                <a:uFillTx/>
                <a:latin typeface="Calibri"/>
                <a:ea typeface="+mn-ea"/>
                <a:cs typeface="+mn-cs"/>
              </a:rPr>
              <a:t>knowledge brokers</a:t>
            </a:r>
            <a:r>
              <a:rPr kumimoji="0" lang="en-US" sz="1700" b="0" i="0" u="none" strike="noStrike" kern="1200" cap="none" spc="0" normalizeH="0" baseline="0" noProof="0" dirty="0">
                <a:ln>
                  <a:noFill/>
                </a:ln>
                <a:solidFill>
                  <a:prstClr val="black"/>
                </a:solidFill>
                <a:effectLst/>
                <a:uLnTx/>
                <a:uFillTx/>
                <a:latin typeface="Calibri"/>
                <a:ea typeface="+mn-ea"/>
                <a:cs typeface="+mn-cs"/>
              </a:rPr>
              <a:t>). </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Faculty Hiring | Office of the Provost">
            <a:extLst>
              <a:ext uri="{FF2B5EF4-FFF2-40B4-BE49-F238E27FC236}">
                <a16:creationId xmlns:a16="http://schemas.microsoft.com/office/drawing/2014/main" id="{316B3720-D725-EC4A-B970-F380192A7EA9}"/>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405862" y="1538812"/>
            <a:ext cx="6019331" cy="37771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Rektangel 4">
            <a:extLst>
              <a:ext uri="{FF2B5EF4-FFF2-40B4-BE49-F238E27FC236}">
                <a16:creationId xmlns:a16="http://schemas.microsoft.com/office/drawing/2014/main" id="{D16FD33E-7AD9-384E-9A4E-C247FD8EA98E}"/>
              </a:ext>
            </a:extLst>
          </p:cNvPr>
          <p:cNvSpPr/>
          <p:nvPr/>
        </p:nvSpPr>
        <p:spPr>
          <a:xfrm>
            <a:off x="7089504" y="5919907"/>
            <a:ext cx="434671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Calibri"/>
                <a:ea typeface="+mn-ea"/>
                <a:cs typeface="+mn-cs"/>
              </a:rPr>
              <a:t>University of California</a:t>
            </a:r>
          </a:p>
        </p:txBody>
      </p:sp>
      <p:pic>
        <p:nvPicPr>
          <p:cNvPr id="9" name="Content Placeholder 3">
            <a:extLst>
              <a:ext uri="{FF2B5EF4-FFF2-40B4-BE49-F238E27FC236}">
                <a16:creationId xmlns:a16="http://schemas.microsoft.com/office/drawing/2014/main" id="{F82DFA00-32E0-F042-BD7E-3D7EDC97C5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4764" y="5766630"/>
            <a:ext cx="1965451" cy="464418"/>
          </a:xfrm>
          <a:prstGeom prst="rect">
            <a:avLst/>
          </a:prstGeom>
        </p:spPr>
      </p:pic>
    </p:spTree>
    <p:extLst>
      <p:ext uri="{BB962C8B-B14F-4D97-AF65-F5344CB8AC3E}">
        <p14:creationId xmlns:p14="http://schemas.microsoft.com/office/powerpoint/2010/main" val="158699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4">
            <a:extLst>
              <a:ext uri="{FF2B5EF4-FFF2-40B4-BE49-F238E27FC236}">
                <a16:creationId xmlns:a16="http://schemas.microsoft.com/office/drawing/2014/main" id="{F3857302-4E1B-2C48-8826-390D4B01E2F9}"/>
              </a:ext>
            </a:extLst>
          </p:cNvPr>
          <p:cNvSpPr/>
          <p:nvPr/>
        </p:nvSpPr>
        <p:spPr>
          <a:xfrm>
            <a:off x="7460974" y="6348100"/>
            <a:ext cx="434671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85000"/>
                  </a:prstClr>
                </a:solidFill>
                <a:effectLst/>
                <a:uLnTx/>
                <a:uFillTx/>
                <a:latin typeface="Calibri"/>
                <a:ea typeface="+mn-ea"/>
                <a:cs typeface="+mn-cs"/>
              </a:rPr>
              <a:t>Harvey, Lewin &amp; Fisher 2012 &amp; Fisher 2011</a:t>
            </a:r>
          </a:p>
        </p:txBody>
      </p:sp>
      <p:grpSp>
        <p:nvGrpSpPr>
          <p:cNvPr id="48" name="Gruppe 47">
            <a:extLst>
              <a:ext uri="{FF2B5EF4-FFF2-40B4-BE49-F238E27FC236}">
                <a16:creationId xmlns:a16="http://schemas.microsoft.com/office/drawing/2014/main" id="{52ABC0D6-3275-004D-83C0-BCEA45ECDA3F}"/>
              </a:ext>
            </a:extLst>
          </p:cNvPr>
          <p:cNvGrpSpPr/>
          <p:nvPr/>
        </p:nvGrpSpPr>
        <p:grpSpPr>
          <a:xfrm>
            <a:off x="2353238" y="419444"/>
            <a:ext cx="7436221" cy="1570654"/>
            <a:chOff x="2353238" y="419444"/>
            <a:chExt cx="7436221" cy="1570654"/>
          </a:xfrm>
        </p:grpSpPr>
        <p:sp>
          <p:nvSpPr>
            <p:cNvPr id="6" name="Tekstfelt 5">
              <a:extLst>
                <a:ext uri="{FF2B5EF4-FFF2-40B4-BE49-F238E27FC236}">
                  <a16:creationId xmlns:a16="http://schemas.microsoft.com/office/drawing/2014/main" id="{E07D3E96-6AA5-B14D-9965-1ED0EE75BF3D}"/>
                </a:ext>
              </a:extLst>
            </p:cNvPr>
            <p:cNvSpPr txBox="1"/>
            <p:nvPr/>
          </p:nvSpPr>
          <p:spPr>
            <a:xfrm>
              <a:off x="5096182" y="419444"/>
              <a:ext cx="181560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The K* spectrum</a:t>
              </a:r>
            </a:p>
          </p:txBody>
        </p:sp>
        <p:sp>
          <p:nvSpPr>
            <p:cNvPr id="3" name="Højre klammeparentes 2">
              <a:extLst>
                <a:ext uri="{FF2B5EF4-FFF2-40B4-BE49-F238E27FC236}">
                  <a16:creationId xmlns:a16="http://schemas.microsoft.com/office/drawing/2014/main" id="{24B0F692-8D98-1B45-848E-66BAAEC05CD8}"/>
                </a:ext>
              </a:extLst>
            </p:cNvPr>
            <p:cNvSpPr/>
            <p:nvPr/>
          </p:nvSpPr>
          <p:spPr>
            <a:xfrm rot="16200000">
              <a:off x="5722360" y="-2478599"/>
              <a:ext cx="442483" cy="7180728"/>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kstfelt 7">
              <a:extLst>
                <a:ext uri="{FF2B5EF4-FFF2-40B4-BE49-F238E27FC236}">
                  <a16:creationId xmlns:a16="http://schemas.microsoft.com/office/drawing/2014/main" id="{C8A84D3C-8939-764B-8FEA-715835D4D620}"/>
                </a:ext>
              </a:extLst>
            </p:cNvPr>
            <p:cNvSpPr txBox="1"/>
            <p:nvPr/>
          </p:nvSpPr>
          <p:spPr>
            <a:xfrm>
              <a:off x="2750780" y="1427133"/>
              <a:ext cx="16867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Informational functions</a:t>
              </a:r>
            </a:p>
          </p:txBody>
        </p:sp>
        <p:sp>
          <p:nvSpPr>
            <p:cNvPr id="9" name="Tekstfelt 8">
              <a:extLst>
                <a:ext uri="{FF2B5EF4-FFF2-40B4-BE49-F238E27FC236}">
                  <a16:creationId xmlns:a16="http://schemas.microsoft.com/office/drawing/2014/main" id="{0F7FA4C4-E688-B84D-A9F9-4F162CB63949}"/>
                </a:ext>
              </a:extLst>
            </p:cNvPr>
            <p:cNvSpPr txBox="1"/>
            <p:nvPr/>
          </p:nvSpPr>
          <p:spPr>
            <a:xfrm>
              <a:off x="5552248" y="1431616"/>
              <a:ext cx="16867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Relational functions</a:t>
              </a:r>
            </a:p>
          </p:txBody>
        </p:sp>
        <p:sp>
          <p:nvSpPr>
            <p:cNvPr id="10" name="Tekstfelt 9">
              <a:extLst>
                <a:ext uri="{FF2B5EF4-FFF2-40B4-BE49-F238E27FC236}">
                  <a16:creationId xmlns:a16="http://schemas.microsoft.com/office/drawing/2014/main" id="{56655355-C1AC-DE45-80DE-BFD0E143FA53}"/>
                </a:ext>
              </a:extLst>
            </p:cNvPr>
            <p:cNvSpPr txBox="1"/>
            <p:nvPr/>
          </p:nvSpPr>
          <p:spPr>
            <a:xfrm>
              <a:off x="8394056" y="1436100"/>
              <a:ext cx="13954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System functions</a:t>
              </a:r>
            </a:p>
          </p:txBody>
        </p:sp>
        <p:cxnSp>
          <p:nvCxnSpPr>
            <p:cNvPr id="12" name="Lige forbindelse 11">
              <a:extLst>
                <a:ext uri="{FF2B5EF4-FFF2-40B4-BE49-F238E27FC236}">
                  <a16:creationId xmlns:a16="http://schemas.microsoft.com/office/drawing/2014/main" id="{BDB39943-9B14-2D47-B94E-3088FAC9BADB}"/>
                </a:ext>
              </a:extLst>
            </p:cNvPr>
            <p:cNvCxnSpPr/>
            <p:nvPr/>
          </p:nvCxnSpPr>
          <p:spPr>
            <a:xfrm>
              <a:off x="4061012" y="1640541"/>
              <a:ext cx="1491236"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19EF9749-197B-034E-B8AB-08F0564FF0D5}"/>
                </a:ext>
              </a:extLst>
            </p:cNvPr>
            <p:cNvCxnSpPr>
              <a:cxnSpLocks/>
            </p:cNvCxnSpPr>
            <p:nvPr/>
          </p:nvCxnSpPr>
          <p:spPr>
            <a:xfrm flipV="1">
              <a:off x="6580094" y="1640541"/>
              <a:ext cx="1813962" cy="4482"/>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CC1D1C56-D974-6E4B-A6C5-74572CAF4F90}"/>
              </a:ext>
            </a:extLst>
          </p:cNvPr>
          <p:cNvGrpSpPr/>
          <p:nvPr/>
        </p:nvGrpSpPr>
        <p:grpSpPr>
          <a:xfrm>
            <a:off x="2353237" y="2167647"/>
            <a:ext cx="7548266" cy="3206696"/>
            <a:chOff x="2353237" y="2167647"/>
            <a:chExt cx="7548266" cy="3206696"/>
          </a:xfrm>
        </p:grpSpPr>
        <p:sp>
          <p:nvSpPr>
            <p:cNvPr id="32" name="Ellipse 31">
              <a:extLst>
                <a:ext uri="{FF2B5EF4-FFF2-40B4-BE49-F238E27FC236}">
                  <a16:creationId xmlns:a16="http://schemas.microsoft.com/office/drawing/2014/main" id="{B38B9CF3-130C-AF4E-AEF9-627F41C16115}"/>
                </a:ext>
              </a:extLst>
            </p:cNvPr>
            <p:cNvSpPr/>
            <p:nvPr/>
          </p:nvSpPr>
          <p:spPr>
            <a:xfrm>
              <a:off x="2353237" y="2167647"/>
              <a:ext cx="7292773" cy="2119195"/>
            </a:xfrm>
            <a:prstGeom prst="ellipse">
              <a:avLst/>
            </a:prstGeom>
            <a:solidFill>
              <a:schemeClr val="accent1">
                <a:lumMod val="20000"/>
                <a:lumOff val="80000"/>
                <a:alpha val="558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2" name="Gruppe 51">
              <a:extLst>
                <a:ext uri="{FF2B5EF4-FFF2-40B4-BE49-F238E27FC236}">
                  <a16:creationId xmlns:a16="http://schemas.microsoft.com/office/drawing/2014/main" id="{57097AB8-BA35-7842-BB2C-F94935D72914}"/>
                </a:ext>
              </a:extLst>
            </p:cNvPr>
            <p:cNvGrpSpPr/>
            <p:nvPr/>
          </p:nvGrpSpPr>
          <p:grpSpPr>
            <a:xfrm>
              <a:off x="8199911" y="3018362"/>
              <a:ext cx="1701592" cy="2355981"/>
              <a:chOff x="8199911" y="3018362"/>
              <a:chExt cx="1701592" cy="2355981"/>
            </a:xfrm>
          </p:grpSpPr>
          <p:sp>
            <p:nvSpPr>
              <p:cNvPr id="27" name="Tekstfelt 26">
                <a:extLst>
                  <a:ext uri="{FF2B5EF4-FFF2-40B4-BE49-F238E27FC236}">
                    <a16:creationId xmlns:a16="http://schemas.microsoft.com/office/drawing/2014/main" id="{09579422-EB75-B44D-BFD4-C825993A34F7}"/>
                  </a:ext>
                </a:extLst>
              </p:cNvPr>
              <p:cNvSpPr txBox="1"/>
              <p:nvPr/>
            </p:nvSpPr>
            <p:spPr>
              <a:xfrm>
                <a:off x="8214753" y="3018362"/>
                <a:ext cx="168675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Change</a:t>
                </a:r>
                <a:b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b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agent</a:t>
                </a:r>
              </a:p>
            </p:txBody>
          </p:sp>
          <p:cxnSp>
            <p:nvCxnSpPr>
              <p:cNvPr id="37" name="Lige forbindelse 36">
                <a:extLst>
                  <a:ext uri="{FF2B5EF4-FFF2-40B4-BE49-F238E27FC236}">
                    <a16:creationId xmlns:a16="http://schemas.microsoft.com/office/drawing/2014/main" id="{FB5ACCCE-8253-6542-8A83-BF918AF51B0D}"/>
                  </a:ext>
                </a:extLst>
              </p:cNvPr>
              <p:cNvCxnSpPr/>
              <p:nvPr/>
            </p:nvCxnSpPr>
            <p:spPr>
              <a:xfrm>
                <a:off x="8214751" y="3465983"/>
                <a:ext cx="0" cy="190836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kstfelt 40">
                <a:extLst>
                  <a:ext uri="{FF2B5EF4-FFF2-40B4-BE49-F238E27FC236}">
                    <a16:creationId xmlns:a16="http://schemas.microsoft.com/office/drawing/2014/main" id="{7CE6A86A-A080-6F4E-BC1C-3A501C07F443}"/>
                  </a:ext>
                </a:extLst>
              </p:cNvPr>
              <p:cNvSpPr txBox="1"/>
              <p:nvPr/>
            </p:nvSpPr>
            <p:spPr>
              <a:xfrm>
                <a:off x="8199911" y="4415117"/>
                <a:ext cx="1686749"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Influencing the wider context to reduce transaction costs &amp; facilitate innovation </a:t>
                </a:r>
              </a:p>
            </p:txBody>
          </p:sp>
        </p:grpSp>
      </p:grpSp>
      <p:grpSp>
        <p:nvGrpSpPr>
          <p:cNvPr id="56" name="Gruppe 55">
            <a:extLst>
              <a:ext uri="{FF2B5EF4-FFF2-40B4-BE49-F238E27FC236}">
                <a16:creationId xmlns:a16="http://schemas.microsoft.com/office/drawing/2014/main" id="{3F957364-0FA0-1943-B603-7ED841F60C0B}"/>
              </a:ext>
            </a:extLst>
          </p:cNvPr>
          <p:cNvGrpSpPr/>
          <p:nvPr/>
        </p:nvGrpSpPr>
        <p:grpSpPr>
          <a:xfrm>
            <a:off x="2545990" y="2355283"/>
            <a:ext cx="5629811" cy="3054918"/>
            <a:chOff x="2545990" y="2355283"/>
            <a:chExt cx="5629811" cy="3054918"/>
          </a:xfrm>
        </p:grpSpPr>
        <p:sp>
          <p:nvSpPr>
            <p:cNvPr id="30" name="Ellipse 29">
              <a:extLst>
                <a:ext uri="{FF2B5EF4-FFF2-40B4-BE49-F238E27FC236}">
                  <a16:creationId xmlns:a16="http://schemas.microsoft.com/office/drawing/2014/main" id="{189CF38E-DF8D-C648-A370-A2E72D25F9E2}"/>
                </a:ext>
              </a:extLst>
            </p:cNvPr>
            <p:cNvSpPr/>
            <p:nvPr/>
          </p:nvSpPr>
          <p:spPr>
            <a:xfrm>
              <a:off x="2545990" y="2355283"/>
              <a:ext cx="5455010" cy="1779159"/>
            </a:xfrm>
            <a:prstGeom prst="ellipse">
              <a:avLst/>
            </a:prstGeom>
            <a:solidFill>
              <a:schemeClr val="accent1">
                <a:lumMod val="40000"/>
                <a:lumOff val="60000"/>
                <a:alpha val="558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1" name="Gruppe 50">
              <a:extLst>
                <a:ext uri="{FF2B5EF4-FFF2-40B4-BE49-F238E27FC236}">
                  <a16:creationId xmlns:a16="http://schemas.microsoft.com/office/drawing/2014/main" id="{CDD2EE5A-3CCA-F44A-9D1C-E28B577A8FDC}"/>
                </a:ext>
              </a:extLst>
            </p:cNvPr>
            <p:cNvGrpSpPr/>
            <p:nvPr/>
          </p:nvGrpSpPr>
          <p:grpSpPr>
            <a:xfrm>
              <a:off x="6435264" y="3054221"/>
              <a:ext cx="1740537" cy="2355980"/>
              <a:chOff x="6435264" y="3054221"/>
              <a:chExt cx="1740537" cy="2355980"/>
            </a:xfrm>
          </p:grpSpPr>
          <p:sp>
            <p:nvSpPr>
              <p:cNvPr id="26" name="Tekstfelt 25">
                <a:extLst>
                  <a:ext uri="{FF2B5EF4-FFF2-40B4-BE49-F238E27FC236}">
                    <a16:creationId xmlns:a16="http://schemas.microsoft.com/office/drawing/2014/main" id="{A0F6BA34-71FE-7F49-A907-EC6CDCF21CB6}"/>
                  </a:ext>
                </a:extLst>
              </p:cNvPr>
              <p:cNvSpPr txBox="1"/>
              <p:nvPr/>
            </p:nvSpPr>
            <p:spPr>
              <a:xfrm>
                <a:off x="6489051" y="3054221"/>
                <a:ext cx="168675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Knowledge</a:t>
                </a:r>
                <a:b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b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broker</a:t>
                </a:r>
              </a:p>
            </p:txBody>
          </p:sp>
          <p:cxnSp>
            <p:nvCxnSpPr>
              <p:cNvPr id="36" name="Lige forbindelse 35">
                <a:extLst>
                  <a:ext uri="{FF2B5EF4-FFF2-40B4-BE49-F238E27FC236}">
                    <a16:creationId xmlns:a16="http://schemas.microsoft.com/office/drawing/2014/main" id="{025C118C-0C33-C641-B509-18FF78F0B92F}"/>
                  </a:ext>
                </a:extLst>
              </p:cNvPr>
              <p:cNvCxnSpPr/>
              <p:nvPr/>
            </p:nvCxnSpPr>
            <p:spPr>
              <a:xfrm>
                <a:off x="6435264" y="3501841"/>
                <a:ext cx="0" cy="190836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kstfelt 39">
                <a:extLst>
                  <a:ext uri="{FF2B5EF4-FFF2-40B4-BE49-F238E27FC236}">
                    <a16:creationId xmlns:a16="http://schemas.microsoft.com/office/drawing/2014/main" id="{E326F0D4-431C-AE45-9609-5B51E86B8814}"/>
                  </a:ext>
                </a:extLst>
              </p:cNvPr>
              <p:cNvSpPr txBox="1"/>
              <p:nvPr/>
            </p:nvSpPr>
            <p:spPr>
              <a:xfrm>
                <a:off x="6474210" y="4424080"/>
                <a:ext cx="1646414" cy="9233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Improving knowledge use in decision-making; fostering the co-production of knowledge</a:t>
                </a:r>
              </a:p>
            </p:txBody>
          </p:sp>
        </p:grpSp>
      </p:grpSp>
      <p:grpSp>
        <p:nvGrpSpPr>
          <p:cNvPr id="53" name="Gruppe 52">
            <a:extLst>
              <a:ext uri="{FF2B5EF4-FFF2-40B4-BE49-F238E27FC236}">
                <a16:creationId xmlns:a16="http://schemas.microsoft.com/office/drawing/2014/main" id="{37BC2C21-03DF-FC45-A495-2EEAEFB3AB14}"/>
              </a:ext>
            </a:extLst>
          </p:cNvPr>
          <p:cNvGrpSpPr/>
          <p:nvPr/>
        </p:nvGrpSpPr>
        <p:grpSpPr>
          <a:xfrm>
            <a:off x="2319049" y="5620864"/>
            <a:ext cx="7558646" cy="641447"/>
            <a:chOff x="2319049" y="5620864"/>
            <a:chExt cx="7558646" cy="641447"/>
          </a:xfrm>
        </p:grpSpPr>
        <p:sp>
          <p:nvSpPr>
            <p:cNvPr id="42" name="Tekstfelt 41">
              <a:extLst>
                <a:ext uri="{FF2B5EF4-FFF2-40B4-BE49-F238E27FC236}">
                  <a16:creationId xmlns:a16="http://schemas.microsoft.com/office/drawing/2014/main" id="{3FCC70BD-0936-FD49-82B0-D3300CB7C169}"/>
                </a:ext>
              </a:extLst>
            </p:cNvPr>
            <p:cNvSpPr txBox="1"/>
            <p:nvPr/>
          </p:nvSpPr>
          <p:spPr>
            <a:xfrm>
              <a:off x="8190946" y="5629830"/>
              <a:ext cx="1686749" cy="632481"/>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Co-creation of knowledge, social learning &amp; innovation</a:t>
              </a:r>
            </a:p>
          </p:txBody>
        </p:sp>
        <p:sp>
          <p:nvSpPr>
            <p:cNvPr id="43" name="Tekstfelt 42">
              <a:extLst>
                <a:ext uri="{FF2B5EF4-FFF2-40B4-BE49-F238E27FC236}">
                  <a16:creationId xmlns:a16="http://schemas.microsoft.com/office/drawing/2014/main" id="{F5F971AC-47AF-5142-9DCC-335395D27A4B}"/>
                </a:ext>
              </a:extLst>
            </p:cNvPr>
            <p:cNvSpPr txBox="1"/>
            <p:nvPr/>
          </p:nvSpPr>
          <p:spPr>
            <a:xfrm>
              <a:off x="2319049" y="5620864"/>
              <a:ext cx="1686749" cy="632481"/>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Linear dissemination of knowledge from producer to user</a:t>
              </a:r>
            </a:p>
          </p:txBody>
        </p:sp>
        <p:cxnSp>
          <p:nvCxnSpPr>
            <p:cNvPr id="44" name="Lige forbindelse 43">
              <a:extLst>
                <a:ext uri="{FF2B5EF4-FFF2-40B4-BE49-F238E27FC236}">
                  <a16:creationId xmlns:a16="http://schemas.microsoft.com/office/drawing/2014/main" id="{FD0B8942-7A9D-C34E-BF53-72FC2B644D53}"/>
                </a:ext>
              </a:extLst>
            </p:cNvPr>
            <p:cNvCxnSpPr>
              <a:cxnSpLocks/>
              <a:endCxn id="42" idx="1"/>
            </p:cNvCxnSpPr>
            <p:nvPr/>
          </p:nvCxnSpPr>
          <p:spPr>
            <a:xfrm>
              <a:off x="4329953" y="5946071"/>
              <a:ext cx="3860993" cy="0"/>
            </a:xfrm>
            <a:prstGeom prst="line">
              <a:avLst/>
            </a:prstGeom>
            <a:ln w="127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5" name="Gruppe 54">
            <a:extLst>
              <a:ext uri="{FF2B5EF4-FFF2-40B4-BE49-F238E27FC236}">
                <a16:creationId xmlns:a16="http://schemas.microsoft.com/office/drawing/2014/main" id="{37390D4D-2600-B945-AFAA-22282F20A023}"/>
              </a:ext>
            </a:extLst>
          </p:cNvPr>
          <p:cNvGrpSpPr/>
          <p:nvPr/>
        </p:nvGrpSpPr>
        <p:grpSpPr>
          <a:xfrm>
            <a:off x="2756647" y="2601505"/>
            <a:ext cx="3680007" cy="2817660"/>
            <a:chOff x="2756647" y="2601505"/>
            <a:chExt cx="3680007" cy="2817660"/>
          </a:xfrm>
        </p:grpSpPr>
        <p:sp>
          <p:nvSpPr>
            <p:cNvPr id="21" name="Ellipse 20">
              <a:extLst>
                <a:ext uri="{FF2B5EF4-FFF2-40B4-BE49-F238E27FC236}">
                  <a16:creationId xmlns:a16="http://schemas.microsoft.com/office/drawing/2014/main" id="{0C597538-018F-ED4E-A242-46BCDD075549}"/>
                </a:ext>
              </a:extLst>
            </p:cNvPr>
            <p:cNvSpPr/>
            <p:nvPr/>
          </p:nvSpPr>
          <p:spPr>
            <a:xfrm>
              <a:off x="2756647" y="2601505"/>
              <a:ext cx="3509683" cy="1378822"/>
            </a:xfrm>
            <a:prstGeom prst="ellipse">
              <a:avLst/>
            </a:prstGeom>
            <a:solidFill>
              <a:schemeClr val="accent1">
                <a:lumMod val="40000"/>
                <a:lumOff val="60000"/>
                <a:alpha val="558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0" name="Gruppe 49">
              <a:extLst>
                <a:ext uri="{FF2B5EF4-FFF2-40B4-BE49-F238E27FC236}">
                  <a16:creationId xmlns:a16="http://schemas.microsoft.com/office/drawing/2014/main" id="{2C8EB376-F76E-3848-A62A-B5681FD0EE02}"/>
                </a:ext>
              </a:extLst>
            </p:cNvPr>
            <p:cNvGrpSpPr/>
            <p:nvPr/>
          </p:nvGrpSpPr>
          <p:grpSpPr>
            <a:xfrm>
              <a:off x="4721622" y="3022845"/>
              <a:ext cx="1715032" cy="2396320"/>
              <a:chOff x="4721622" y="3022845"/>
              <a:chExt cx="1715032" cy="2396320"/>
            </a:xfrm>
          </p:grpSpPr>
          <p:cxnSp>
            <p:nvCxnSpPr>
              <p:cNvPr id="35" name="Lige forbindelse 34">
                <a:extLst>
                  <a:ext uri="{FF2B5EF4-FFF2-40B4-BE49-F238E27FC236}">
                    <a16:creationId xmlns:a16="http://schemas.microsoft.com/office/drawing/2014/main" id="{07613B70-846D-3A46-8D41-2DB8BA9C7A77}"/>
                  </a:ext>
                </a:extLst>
              </p:cNvPr>
              <p:cNvCxnSpPr/>
              <p:nvPr/>
            </p:nvCxnSpPr>
            <p:spPr>
              <a:xfrm>
                <a:off x="4749904" y="3510805"/>
                <a:ext cx="0" cy="190836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Tekstfelt 38">
                <a:extLst>
                  <a:ext uri="{FF2B5EF4-FFF2-40B4-BE49-F238E27FC236}">
                    <a16:creationId xmlns:a16="http://schemas.microsoft.com/office/drawing/2014/main" id="{0FF52C2B-9D98-9A48-A683-ABF8F52A2966}"/>
                  </a:ext>
                </a:extLst>
              </p:cNvPr>
              <p:cNvSpPr txBox="1"/>
              <p:nvPr/>
            </p:nvSpPr>
            <p:spPr>
              <a:xfrm>
                <a:off x="4721622" y="4419597"/>
                <a:ext cx="1385035"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Helping people make sense of and apply information</a:t>
                </a:r>
              </a:p>
            </p:txBody>
          </p:sp>
          <p:sp>
            <p:nvSpPr>
              <p:cNvPr id="25" name="Tekstfelt 24">
                <a:extLst>
                  <a:ext uri="{FF2B5EF4-FFF2-40B4-BE49-F238E27FC236}">
                    <a16:creationId xmlns:a16="http://schemas.microsoft.com/office/drawing/2014/main" id="{C2B88C3F-0393-414A-8569-9326F99A8FF0}"/>
                  </a:ext>
                </a:extLst>
              </p:cNvPr>
              <p:cNvSpPr txBox="1"/>
              <p:nvPr/>
            </p:nvSpPr>
            <p:spPr>
              <a:xfrm>
                <a:off x="4749904" y="3022845"/>
                <a:ext cx="168675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Knowledge</a:t>
                </a:r>
                <a:b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b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intermediary</a:t>
                </a:r>
              </a:p>
            </p:txBody>
          </p:sp>
        </p:grpSp>
      </p:grpSp>
      <p:grpSp>
        <p:nvGrpSpPr>
          <p:cNvPr id="54" name="Gruppe 53">
            <a:extLst>
              <a:ext uri="{FF2B5EF4-FFF2-40B4-BE49-F238E27FC236}">
                <a16:creationId xmlns:a16="http://schemas.microsoft.com/office/drawing/2014/main" id="{1B5E2679-CBBD-5446-87DA-6CAE612FCEF0}"/>
              </a:ext>
            </a:extLst>
          </p:cNvPr>
          <p:cNvGrpSpPr/>
          <p:nvPr/>
        </p:nvGrpSpPr>
        <p:grpSpPr>
          <a:xfrm>
            <a:off x="3067317" y="2797001"/>
            <a:ext cx="1899130" cy="2608717"/>
            <a:chOff x="3067317" y="2797001"/>
            <a:chExt cx="1899130" cy="2608717"/>
          </a:xfrm>
        </p:grpSpPr>
        <p:sp>
          <p:nvSpPr>
            <p:cNvPr id="18" name="Ellipse 17">
              <a:extLst>
                <a:ext uri="{FF2B5EF4-FFF2-40B4-BE49-F238E27FC236}">
                  <a16:creationId xmlns:a16="http://schemas.microsoft.com/office/drawing/2014/main" id="{2A8DA2DB-A35C-8349-966F-58C65E6660DA}"/>
                </a:ext>
              </a:extLst>
            </p:cNvPr>
            <p:cNvSpPr/>
            <p:nvPr/>
          </p:nvSpPr>
          <p:spPr>
            <a:xfrm>
              <a:off x="3067317" y="2797001"/>
              <a:ext cx="1491236" cy="954727"/>
            </a:xfrm>
            <a:prstGeom prst="ellipse">
              <a:avLst/>
            </a:prstGeom>
            <a:solidFill>
              <a:schemeClr val="accent1">
                <a:lumMod val="60000"/>
                <a:lumOff val="40000"/>
                <a:alpha val="481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9" name="Gruppe 48">
              <a:extLst>
                <a:ext uri="{FF2B5EF4-FFF2-40B4-BE49-F238E27FC236}">
                  <a16:creationId xmlns:a16="http://schemas.microsoft.com/office/drawing/2014/main" id="{6A417E2F-FF42-1C4A-98A8-F2426AD4C0EC}"/>
                </a:ext>
              </a:extLst>
            </p:cNvPr>
            <p:cNvGrpSpPr/>
            <p:nvPr/>
          </p:nvGrpSpPr>
          <p:grpSpPr>
            <a:xfrm>
              <a:off x="3170732" y="3018362"/>
              <a:ext cx="1795715" cy="2387356"/>
              <a:chOff x="3170732" y="3018362"/>
              <a:chExt cx="1795715" cy="2387356"/>
            </a:xfrm>
          </p:grpSpPr>
          <p:cxnSp>
            <p:nvCxnSpPr>
              <p:cNvPr id="34" name="Lige forbindelse 33">
                <a:extLst>
                  <a:ext uri="{FF2B5EF4-FFF2-40B4-BE49-F238E27FC236}">
                    <a16:creationId xmlns:a16="http://schemas.microsoft.com/office/drawing/2014/main" id="{14FAB6E1-066C-F24C-AA5B-42924FE67A6F}"/>
                  </a:ext>
                </a:extLst>
              </p:cNvPr>
              <p:cNvCxnSpPr/>
              <p:nvPr/>
            </p:nvCxnSpPr>
            <p:spPr>
              <a:xfrm>
                <a:off x="3172121" y="3497358"/>
                <a:ext cx="0" cy="190836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kstfelt 37">
                <a:extLst>
                  <a:ext uri="{FF2B5EF4-FFF2-40B4-BE49-F238E27FC236}">
                    <a16:creationId xmlns:a16="http://schemas.microsoft.com/office/drawing/2014/main" id="{327DACC8-D15A-304F-B78D-A5DF177B1F62}"/>
                  </a:ext>
                </a:extLst>
              </p:cNvPr>
              <p:cNvSpPr txBox="1"/>
              <p:nvPr/>
            </p:nvSpPr>
            <p:spPr>
              <a:xfrm>
                <a:off x="3170732" y="4401667"/>
                <a:ext cx="1385035"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Enabling access to information from one or more sources</a:t>
                </a:r>
              </a:p>
            </p:txBody>
          </p:sp>
          <p:sp>
            <p:nvSpPr>
              <p:cNvPr id="19" name="Tekstfelt 18">
                <a:extLst>
                  <a:ext uri="{FF2B5EF4-FFF2-40B4-BE49-F238E27FC236}">
                    <a16:creationId xmlns:a16="http://schemas.microsoft.com/office/drawing/2014/main" id="{B46C7F71-3E92-4F46-9F5E-AE731A244F7D}"/>
                  </a:ext>
                </a:extLst>
              </p:cNvPr>
              <p:cNvSpPr txBox="1"/>
              <p:nvPr/>
            </p:nvSpPr>
            <p:spPr>
              <a:xfrm>
                <a:off x="3279697" y="3018362"/>
                <a:ext cx="1686750" cy="49244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65000"/>
                        <a:lumOff val="35000"/>
                      </a:prstClr>
                    </a:solidFill>
                    <a:effectLst/>
                    <a:uLnTx/>
                    <a:uFillTx/>
                    <a:latin typeface="Corbel" panose="020B0503020204020204" pitchFamily="34" charset="0"/>
                    <a:ea typeface="+mn-ea"/>
                    <a:cs typeface="+mn-cs"/>
                  </a:rPr>
                  <a:t>Informational intermediary</a:t>
                </a:r>
              </a:p>
            </p:txBody>
          </p:sp>
        </p:grpSp>
      </p:grpSp>
    </p:spTree>
    <p:extLst>
      <p:ext uri="{BB962C8B-B14F-4D97-AF65-F5344CB8AC3E}">
        <p14:creationId xmlns:p14="http://schemas.microsoft.com/office/powerpoint/2010/main" val="24101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dissolv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dissolv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159729"/>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4200046" y="1424093"/>
            <a:ext cx="1" cy="5338108"/>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59535" y="1868277"/>
            <a:ext cx="3877903" cy="15738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err="1">
                <a:latin typeface="Garamond" panose="02020404030301010803" pitchFamily="18" charset="0"/>
              </a:rPr>
              <a:t>Overview</a:t>
            </a:r>
            <a:r>
              <a:rPr lang="nl-NL" sz="3200" dirty="0">
                <a:latin typeface="Garamond" panose="02020404030301010803" pitchFamily="18" charset="0"/>
              </a:rPr>
              <a:t> of </a:t>
            </a:r>
            <a:r>
              <a:rPr lang="nl-NL" sz="3200" dirty="0" err="1">
                <a:latin typeface="Garamond" panose="02020404030301010803" pitchFamily="18" charset="0"/>
              </a:rPr>
              <a:t>the</a:t>
            </a:r>
            <a:r>
              <a:rPr lang="nl-NL" sz="3200" dirty="0">
                <a:latin typeface="Garamond" panose="02020404030301010803" pitchFamily="18" charset="0"/>
              </a:rPr>
              <a:t> </a:t>
            </a:r>
            <a:r>
              <a:rPr lang="nl-NL" sz="3200" dirty="0" err="1">
                <a:latin typeface="Garamond" panose="02020404030301010803" pitchFamily="18" charset="0"/>
              </a:rPr>
              <a:t>Keynote</a:t>
            </a:r>
            <a:r>
              <a:rPr lang="nl-NL" sz="3200" dirty="0">
                <a:latin typeface="Garamond" panose="02020404030301010803" pitchFamily="18" charset="0"/>
              </a:rPr>
              <a:t> Speakers </a:t>
            </a:r>
          </a:p>
        </p:txBody>
      </p:sp>
      <p:sp>
        <p:nvSpPr>
          <p:cNvPr id="14" name="Titel 1">
            <a:extLst>
              <a:ext uri="{FF2B5EF4-FFF2-40B4-BE49-F238E27FC236}">
                <a16:creationId xmlns:a16="http://schemas.microsoft.com/office/drawing/2014/main" id="{31471658-A8A7-4BE1-8395-B84ED09C585E}"/>
              </a:ext>
            </a:extLst>
          </p:cNvPr>
          <p:cNvSpPr txBox="1">
            <a:spLocks/>
          </p:cNvSpPr>
          <p:nvPr/>
        </p:nvSpPr>
        <p:spPr>
          <a:xfrm>
            <a:off x="4284884" y="1563385"/>
            <a:ext cx="7602326" cy="5840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 </a:t>
            </a:r>
          </a:p>
          <a:p>
            <a:pPr algn="l">
              <a:lnSpc>
                <a:spcPct val="114000"/>
              </a:lnSpc>
              <a:spcBef>
                <a:spcPts val="0"/>
              </a:spcBef>
            </a:pPr>
            <a:r>
              <a:rPr lang="en-US" sz="1800" b="1" dirty="0">
                <a:solidFill>
                  <a:srgbClr val="820000"/>
                </a:solidFill>
                <a:latin typeface="Garamond" panose="02020404030301010803" pitchFamily="18" charset="0"/>
              </a:rPr>
              <a:t>David Budtz Pedersen: Director of the </a:t>
            </a:r>
            <a:r>
              <a:rPr lang="en-US" sz="1800" b="1" dirty="0" err="1">
                <a:solidFill>
                  <a:srgbClr val="820000"/>
                </a:solidFill>
                <a:latin typeface="Garamond" panose="02020404030301010803" pitchFamily="18" charset="0"/>
              </a:rPr>
              <a:t>Humanomics</a:t>
            </a:r>
            <a:r>
              <a:rPr lang="en-US" sz="1800" b="1" dirty="0">
                <a:solidFill>
                  <a:srgbClr val="820000"/>
                </a:solidFill>
                <a:latin typeface="Garamond" panose="02020404030301010803" pitchFamily="18" charset="0"/>
              </a:rPr>
              <a:t> Research Centre, Denmark</a:t>
            </a:r>
          </a:p>
          <a:p>
            <a:pPr algn="l">
              <a:lnSpc>
                <a:spcPct val="114000"/>
              </a:lnSpc>
              <a:spcBef>
                <a:spcPts val="0"/>
              </a:spcBef>
            </a:pPr>
            <a:endParaRPr lang="en-US" sz="1800" b="1" dirty="0">
              <a:solidFill>
                <a:srgbClr val="820000"/>
              </a:solidFill>
              <a:latin typeface="Garamond" panose="02020404030301010803" pitchFamily="18" charset="0"/>
            </a:endParaRPr>
          </a:p>
          <a:p>
            <a:pPr algn="l">
              <a:lnSpc>
                <a:spcPct val="114000"/>
              </a:lnSpc>
              <a:spcBef>
                <a:spcPts val="0"/>
              </a:spcBef>
            </a:pPr>
            <a:r>
              <a:rPr lang="en-US" sz="1800" b="1" dirty="0">
                <a:solidFill>
                  <a:srgbClr val="820000"/>
                </a:solidFill>
                <a:latin typeface="Garamond" panose="02020404030301010803" pitchFamily="18" charset="0"/>
              </a:rPr>
              <a:t>Wendy Larner: Provost, Victoria University of Wellington </a:t>
            </a:r>
            <a:r>
              <a:rPr lang="en-US" sz="1800" b="1" dirty="0" err="1">
                <a:solidFill>
                  <a:srgbClr val="820000"/>
                </a:solidFill>
                <a:latin typeface="Garamond" panose="02020404030301010803" pitchFamily="18" charset="0"/>
              </a:rPr>
              <a:t>Te</a:t>
            </a:r>
            <a:r>
              <a:rPr lang="en-US" sz="1800" b="1" dirty="0">
                <a:solidFill>
                  <a:srgbClr val="820000"/>
                </a:solidFill>
                <a:latin typeface="Garamond" panose="02020404030301010803" pitchFamily="18" charset="0"/>
              </a:rPr>
              <a:t> </a:t>
            </a:r>
            <a:r>
              <a:rPr lang="en-US" sz="1800" b="1" dirty="0" err="1">
                <a:solidFill>
                  <a:srgbClr val="820000"/>
                </a:solidFill>
                <a:latin typeface="Garamond" panose="02020404030301010803" pitchFamily="18" charset="0"/>
              </a:rPr>
              <a:t>Herenga</a:t>
            </a:r>
            <a:r>
              <a:rPr lang="en-US" sz="1800" b="1" dirty="0">
                <a:solidFill>
                  <a:srgbClr val="820000"/>
                </a:solidFill>
                <a:latin typeface="Garamond" panose="02020404030301010803" pitchFamily="18" charset="0"/>
              </a:rPr>
              <a:t> Waka, New Zealand</a:t>
            </a:r>
          </a:p>
          <a:p>
            <a:pPr algn="l">
              <a:lnSpc>
                <a:spcPct val="114000"/>
              </a:lnSpc>
              <a:spcBef>
                <a:spcPts val="0"/>
              </a:spcBef>
            </a:pPr>
            <a:endParaRPr lang="en-AU" sz="1800" b="1" dirty="0">
              <a:solidFill>
                <a:srgbClr val="820000"/>
              </a:solidFill>
              <a:latin typeface="Garamond" panose="02020404030301010803" pitchFamily="18" charset="0"/>
            </a:endParaRPr>
          </a:p>
          <a:p>
            <a:pPr algn="l">
              <a:lnSpc>
                <a:spcPct val="114000"/>
              </a:lnSpc>
              <a:spcBef>
                <a:spcPts val="0"/>
              </a:spcBef>
            </a:pPr>
            <a:r>
              <a:rPr lang="en-AU" sz="1800" b="1" dirty="0">
                <a:solidFill>
                  <a:srgbClr val="820000"/>
                </a:solidFill>
                <a:latin typeface="Garamond" panose="02020404030301010803" pitchFamily="18" charset="0"/>
              </a:rPr>
              <a:t>Karen Maguire: </a:t>
            </a:r>
            <a:r>
              <a:rPr lang="en-US" sz="1800" b="1" dirty="0">
                <a:solidFill>
                  <a:srgbClr val="820000"/>
                </a:solidFill>
                <a:latin typeface="Garamond" panose="02020404030301010803" pitchFamily="18" charset="0"/>
              </a:rPr>
              <a:t>Head of Division Local Employment, Skills and Social Innovation, OECD</a:t>
            </a:r>
            <a:endParaRPr lang="en-AU" sz="1800" b="1" dirty="0">
              <a:solidFill>
                <a:srgbClr val="820000"/>
              </a:solidFill>
              <a:latin typeface="Garamond" panose="02020404030301010803" pitchFamily="18" charset="0"/>
            </a:endParaRPr>
          </a:p>
          <a:p>
            <a:pPr algn="l">
              <a:lnSpc>
                <a:spcPct val="114000"/>
              </a:lnSpc>
              <a:spcBef>
                <a:spcPts val="0"/>
              </a:spcBef>
            </a:pPr>
            <a:endParaRPr lang="en-AU" sz="1400" b="1" dirty="0">
              <a:solidFill>
                <a:srgbClr val="820000"/>
              </a:solidFill>
              <a:latin typeface="Garamond" panose="02020404030301010803" pitchFamily="18" charset="0"/>
            </a:endParaRPr>
          </a:p>
          <a:p>
            <a:pPr algn="l">
              <a:lnSpc>
                <a:spcPct val="114000"/>
              </a:lnSpc>
              <a:spcBef>
                <a:spcPts val="0"/>
              </a:spcBef>
            </a:pPr>
            <a:endParaRPr lang="en-AU" sz="14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700" b="1" dirty="0">
              <a:solidFill>
                <a:prstClr val="white">
                  <a:lumMod val="50000"/>
                </a:prstClr>
              </a:solidFill>
              <a:latin typeface="Garamond" panose="02020404030301010803" pitchFamily="18" charset="0"/>
            </a:endParaRPr>
          </a:p>
        </p:txBody>
      </p:sp>
      <p:sp>
        <p:nvSpPr>
          <p:cNvPr id="19" name="Tekstvak 5">
            <a:extLst>
              <a:ext uri="{FF2B5EF4-FFF2-40B4-BE49-F238E27FC236}">
                <a16:creationId xmlns:a16="http://schemas.microsoft.com/office/drawing/2014/main" id="{70E62050-A28B-4126-8D0F-059115A45AA4}"/>
              </a:ext>
            </a:extLst>
          </p:cNvPr>
          <p:cNvSpPr txBox="1">
            <a:spLocks/>
          </p:cNvSpPr>
          <p:nvPr/>
        </p:nvSpPr>
        <p:spPr>
          <a:xfrm>
            <a:off x="4521200" y="120802"/>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a:p>
            <a:pPr lvl="0" algn="r"/>
            <a:endParaRPr lang="en-US" sz="2000" dirty="0">
              <a:solidFill>
                <a:prstClr val="black"/>
              </a:solidFill>
              <a:latin typeface="Garamond" panose="02020404030301010803" pitchFamily="18" charset="0"/>
            </a:endParaRPr>
          </a:p>
        </p:txBody>
      </p:sp>
      <p:sp>
        <p:nvSpPr>
          <p:cNvPr id="22" name="Tekstvak 14">
            <a:extLst>
              <a:ext uri="{FF2B5EF4-FFF2-40B4-BE49-F238E27FC236}">
                <a16:creationId xmlns:a16="http://schemas.microsoft.com/office/drawing/2014/main" id="{1185129F-A4DB-4302-A212-19D3111E1A32}"/>
              </a:ext>
            </a:extLst>
          </p:cNvPr>
          <p:cNvSpPr txBox="1"/>
          <p:nvPr/>
        </p:nvSpPr>
        <p:spPr>
          <a:xfrm>
            <a:off x="9620834" y="6234477"/>
            <a:ext cx="2478275" cy="830997"/>
          </a:xfrm>
          <a:prstGeom prst="rect">
            <a:avLst/>
          </a:prstGeom>
          <a:noFill/>
        </p:spPr>
        <p:txBody>
          <a:bodyPr wrap="square" rtlCol="0">
            <a:spAutoFit/>
          </a:bodyPr>
          <a:lstStyle/>
          <a:p>
            <a:pPr algn="r"/>
            <a:r>
              <a:rPr lang="nl-NL" sz="2400" b="1" dirty="0">
                <a:latin typeface="Garamond" panose="02020404030301010803" pitchFamily="18" charset="0"/>
              </a:rPr>
              <a:t>#SSHA21</a:t>
            </a:r>
          </a:p>
          <a:p>
            <a:pPr algn="r"/>
            <a:endParaRPr lang="nl-NL" sz="2400" b="1" dirty="0">
              <a:latin typeface="Garamond" panose="02020404030301010803" pitchFamily="18" charset="0"/>
            </a:endParaRPr>
          </a:p>
        </p:txBody>
      </p:sp>
      <p:pic>
        <p:nvPicPr>
          <p:cNvPr id="6" name="Afbeelding 5">
            <a:extLst>
              <a:ext uri="{FF2B5EF4-FFF2-40B4-BE49-F238E27FC236}">
                <a16:creationId xmlns:a16="http://schemas.microsoft.com/office/drawing/2014/main" id="{17CD1743-BE5D-44FC-8A0F-4602AF6E2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420" y="3133762"/>
            <a:ext cx="1998416" cy="2826791"/>
          </a:xfrm>
          <a:prstGeom prst="rect">
            <a:avLst/>
          </a:prstGeom>
        </p:spPr>
      </p:pic>
    </p:spTree>
    <p:extLst>
      <p:ext uri="{BB962C8B-B14F-4D97-AF65-F5344CB8AC3E}">
        <p14:creationId xmlns:p14="http://schemas.microsoft.com/office/powerpoint/2010/main" val="177384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DFAC8BE-2791-4848-9384-66A78F42D1D8}"/>
              </a:ext>
            </a:extLst>
          </p:cNvPr>
          <p:cNvSpPr>
            <a:spLocks noGrp="1"/>
          </p:cNvSpPr>
          <p:nvPr>
            <p:ph type="title"/>
          </p:nvPr>
        </p:nvSpPr>
        <p:spPr>
          <a:xfrm>
            <a:off x="670421" y="729783"/>
            <a:ext cx="10515600" cy="814708"/>
          </a:xfrm>
        </p:spPr>
        <p:txBody>
          <a:bodyPr>
            <a:normAutofit/>
          </a:bodyPr>
          <a:lstStyle/>
          <a:p>
            <a:r>
              <a:rPr lang="en-GB" dirty="0"/>
              <a:t>ADD Knowledge Broker</a:t>
            </a:r>
          </a:p>
        </p:txBody>
      </p:sp>
      <p:sp>
        <p:nvSpPr>
          <p:cNvPr id="6" name="Pladsholder til sidefod 5">
            <a:extLst>
              <a:ext uri="{FF2B5EF4-FFF2-40B4-BE49-F238E27FC236}">
                <a16:creationId xmlns:a16="http://schemas.microsoft.com/office/drawing/2014/main" id="{5E54B449-9EE9-4B3A-B720-B35E10257187}"/>
              </a:ext>
            </a:extLst>
          </p:cNvPr>
          <p:cNvSpPr>
            <a:spLocks noGrp="1"/>
          </p:cNvSpPr>
          <p:nvPr>
            <p:ph type="ftr" sz="quarter" idx="11"/>
          </p:nvPr>
        </p:nvSpPr>
        <p:spPr>
          <a:xfrm>
            <a:off x="3670109"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a:ea typeface="+mn-ea"/>
                <a:cs typeface="+mn-cs"/>
              </a:rPr>
              <a:t>Algorithms Data &amp; Democracy (2020-2030</a:t>
            </a:r>
          </a:p>
        </p:txBody>
      </p:sp>
      <p:graphicFrame>
        <p:nvGraphicFramePr>
          <p:cNvPr id="4" name="Diagram 3">
            <a:extLst>
              <a:ext uri="{FF2B5EF4-FFF2-40B4-BE49-F238E27FC236}">
                <a16:creationId xmlns:a16="http://schemas.microsoft.com/office/drawing/2014/main" id="{AA175723-977B-4017-819C-6B4C9352C88E}"/>
              </a:ext>
            </a:extLst>
          </p:cNvPr>
          <p:cNvGraphicFramePr/>
          <p:nvPr/>
        </p:nvGraphicFramePr>
        <p:xfrm>
          <a:off x="2317925" y="1544491"/>
          <a:ext cx="6292675" cy="448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ktangel 9">
            <a:extLst>
              <a:ext uri="{FF2B5EF4-FFF2-40B4-BE49-F238E27FC236}">
                <a16:creationId xmlns:a16="http://schemas.microsoft.com/office/drawing/2014/main" id="{87E7D800-B1ED-49FC-ABE6-EC3A227468D2}"/>
              </a:ext>
            </a:extLst>
          </p:cNvPr>
          <p:cNvSpPr/>
          <p:nvPr/>
        </p:nvSpPr>
        <p:spPr>
          <a:xfrm>
            <a:off x="7685947" y="449073"/>
            <a:ext cx="2743200" cy="230832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Policy Lab should: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a:ln>
                  <a:noFill/>
                </a:ln>
                <a:solidFill>
                  <a:prstClr val="black"/>
                </a:solidFill>
                <a:effectLst/>
                <a:uLnTx/>
                <a:uFillTx/>
                <a:latin typeface="Calibri"/>
                <a:ea typeface="+mn-ea"/>
                <a:cs typeface="+mn-cs"/>
              </a:rPr>
              <a:t>Engage</a:t>
            </a: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a:ln>
                  <a:noFill/>
                </a:ln>
                <a:solidFill>
                  <a:prstClr val="black"/>
                </a:solidFill>
                <a:effectLst/>
                <a:uLnTx/>
                <a:uFillTx/>
                <a:latin typeface="Calibri"/>
                <a:ea typeface="+mn-ea"/>
                <a:cs typeface="+mn-cs"/>
              </a:rPr>
              <a:t>Activiate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a:ln>
                  <a:noFill/>
                </a:ln>
                <a:solidFill>
                  <a:prstClr val="black"/>
                </a:solidFill>
                <a:effectLst/>
                <a:uLnTx/>
                <a:uFillTx/>
                <a:latin typeface="Calibri"/>
                <a:ea typeface="+mn-ea"/>
                <a:cs typeface="+mn-cs"/>
              </a:rPr>
              <a:t>Concept development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a:ln>
                  <a:noFill/>
                </a:ln>
                <a:solidFill>
                  <a:prstClr val="black"/>
                </a:solidFill>
                <a:effectLst/>
                <a:uLnTx/>
                <a:uFillTx/>
                <a:latin typeface="Calibri"/>
                <a:ea typeface="+mn-ea"/>
                <a:cs typeface="+mn-cs"/>
              </a:rPr>
              <a:t>Co-creation</a:t>
            </a: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a:ln>
                  <a:noFill/>
                </a:ln>
                <a:solidFill>
                  <a:prstClr val="black"/>
                </a:solidFill>
                <a:effectLst/>
                <a:uLnTx/>
                <a:uFillTx/>
                <a:latin typeface="Calibri"/>
                <a:ea typeface="+mn-ea"/>
                <a:cs typeface="+mn-cs"/>
              </a:rPr>
              <a:t>Enhance knowledge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a:ln>
                  <a:noFill/>
                </a:ln>
                <a:solidFill>
                  <a:prstClr val="black"/>
                </a:solidFill>
                <a:effectLst/>
                <a:uLnTx/>
                <a:uFillTx/>
                <a:latin typeface="Calibri"/>
                <a:ea typeface="+mn-ea"/>
                <a:cs typeface="+mn-cs"/>
              </a:rPr>
              <a:t>Deliver inspiration to researchers</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Pil: højre 2">
            <a:extLst>
              <a:ext uri="{FF2B5EF4-FFF2-40B4-BE49-F238E27FC236}">
                <a16:creationId xmlns:a16="http://schemas.microsoft.com/office/drawing/2014/main" id="{A87DA509-0D44-4279-BA53-1C3FF2DFDECD}"/>
              </a:ext>
            </a:extLst>
          </p:cNvPr>
          <p:cNvSpPr/>
          <p:nvPr/>
        </p:nvSpPr>
        <p:spPr>
          <a:xfrm>
            <a:off x="407346" y="1904908"/>
            <a:ext cx="2743200" cy="376347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Establishing an alliance/network for ALGORITHMS, DATA &amp; DEMOCRACY”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across stakeholders</a:t>
            </a:r>
          </a:p>
        </p:txBody>
      </p:sp>
      <p:sp>
        <p:nvSpPr>
          <p:cNvPr id="11" name="Pil: højre 10">
            <a:extLst>
              <a:ext uri="{FF2B5EF4-FFF2-40B4-BE49-F238E27FC236}">
                <a16:creationId xmlns:a16="http://schemas.microsoft.com/office/drawing/2014/main" id="{2CA475EA-ECC9-4559-B5B0-EA9F32D317DC}"/>
              </a:ext>
            </a:extLst>
          </p:cNvPr>
          <p:cNvSpPr/>
          <p:nvPr/>
        </p:nvSpPr>
        <p:spPr>
          <a:xfrm>
            <a:off x="8176701" y="2775434"/>
            <a:ext cx="2743200" cy="376347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Methodology: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Participatory workshops, expert testimonals etc. in dialouge with stakeholder alliance</a:t>
            </a:r>
          </a:p>
        </p:txBody>
      </p:sp>
      <p:grpSp>
        <p:nvGrpSpPr>
          <p:cNvPr id="2" name="Gruppe 1">
            <a:extLst>
              <a:ext uri="{FF2B5EF4-FFF2-40B4-BE49-F238E27FC236}">
                <a16:creationId xmlns:a16="http://schemas.microsoft.com/office/drawing/2014/main" id="{7143037C-991A-264B-9DDD-63395791CA60}"/>
              </a:ext>
            </a:extLst>
          </p:cNvPr>
          <p:cNvGrpSpPr/>
          <p:nvPr/>
        </p:nvGrpSpPr>
        <p:grpSpPr>
          <a:xfrm>
            <a:off x="10268260" y="496659"/>
            <a:ext cx="1727796" cy="5470107"/>
            <a:chOff x="10268260" y="496659"/>
            <a:chExt cx="1727796" cy="5470107"/>
          </a:xfrm>
        </p:grpSpPr>
        <p:pic>
          <p:nvPicPr>
            <p:cNvPr id="13" name="Picture 2" descr="KL Logo | KL">
              <a:extLst>
                <a:ext uri="{FF2B5EF4-FFF2-40B4-BE49-F238E27FC236}">
                  <a16:creationId xmlns:a16="http://schemas.microsoft.com/office/drawing/2014/main" id="{D2C8B445-1125-3442-999B-BD9A447439D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78321" y="3486094"/>
              <a:ext cx="750751" cy="454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inansministeriet søger ny departementschef - Altinget - Alt om politik">
              <a:extLst>
                <a:ext uri="{FF2B5EF4-FFF2-40B4-BE49-F238E27FC236}">
                  <a16:creationId xmlns:a16="http://schemas.microsoft.com/office/drawing/2014/main" id="{81840A79-EE59-F84F-A984-B917BD20BA8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68260" y="496659"/>
              <a:ext cx="1703338" cy="8902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DA logo -">
              <a:extLst>
                <a:ext uri="{FF2B5EF4-FFF2-40B4-BE49-F238E27FC236}">
                  <a16:creationId xmlns:a16="http://schemas.microsoft.com/office/drawing/2014/main" id="{AA8605D4-7C80-4A4E-8305-2334E0C4F98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169681" y="4353468"/>
              <a:ext cx="703084" cy="7030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dansk standard logo |">
              <a:extLst>
                <a:ext uri="{FF2B5EF4-FFF2-40B4-BE49-F238E27FC236}">
                  <a16:creationId xmlns:a16="http://schemas.microsoft.com/office/drawing/2014/main" id="{02832DC5-7F97-034B-AE00-C505DEA0201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692123" y="1626732"/>
              <a:ext cx="1087121" cy="564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Ms Logo - Gratis vektor grafik på Pixabay">
              <a:extLst>
                <a:ext uri="{FF2B5EF4-FFF2-40B4-BE49-F238E27FC236}">
                  <a16:creationId xmlns:a16="http://schemas.microsoft.com/office/drawing/2014/main" id="{902D70D0-EC00-9B4F-B22C-C5DCD93A061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565432" y="5263682"/>
              <a:ext cx="1406166" cy="7030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gion Hovedstaden">
              <a:extLst>
                <a:ext uri="{FF2B5EF4-FFF2-40B4-BE49-F238E27FC236}">
                  <a16:creationId xmlns:a16="http://schemas.microsoft.com/office/drawing/2014/main" id="{AEFEEF7C-BC8E-F64D-85B4-ABAFC2211D59}"/>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270935" y="2616167"/>
              <a:ext cx="1725121" cy="416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376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A8EAF74-27C1-3A4C-9897-9F44AF34472E}"/>
              </a:ext>
            </a:extLst>
          </p:cNvPr>
          <p:cNvSpPr>
            <a:spLocks noChangeArrowheads="1"/>
          </p:cNvSpPr>
          <p:nvPr/>
        </p:nvSpPr>
        <p:spPr bwMode="auto">
          <a:xfrm>
            <a:off x="-4481419" y="-53589564"/>
            <a:ext cx="5715001" cy="15170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da-DK" altLang="da-DK" sz="1200" b="0" i="0" u="none" strike="noStrike" kern="1200" cap="none" spc="0" normalizeH="0" baseline="0" noProof="0">
                <a:ln>
                  <a:noFill/>
                </a:ln>
                <a:solidFill>
                  <a:prstClr val="black"/>
                </a:solidFill>
                <a:effectLst/>
                <a:uLnTx/>
                <a:uFillTx/>
                <a:latin typeface="-apple-system"/>
                <a:ea typeface="+mn-ea"/>
                <a:cs typeface="+mn-cs"/>
              </a:rPr>
            </a:br>
            <a:r>
              <a:rPr kumimoji="0" lang="da-DK" altLang="da-DK" sz="1200" b="0" i="0" u="none" strike="noStrike" kern="1200" cap="none" spc="0" normalizeH="0" baseline="0" noProof="0">
                <a:ln>
                  <a:noFill/>
                </a:ln>
                <a:solidFill>
                  <a:prstClr val="black"/>
                </a:solidFill>
                <a:effectLst/>
                <a:uLnTx/>
                <a:uFillTx/>
                <a:latin typeface="-apple-system"/>
                <a:ea typeface="+mn-ea"/>
                <a:cs typeface="+mn-cs"/>
              </a:rPr>
              <a:t>  </a:t>
            </a:r>
            <a:r>
              <a:rPr kumimoji="0" lang="da-DK" altLang="da-DK" sz="109200" b="0" i="0" u="none" strike="noStrike" kern="1200" cap="none" spc="0" normalizeH="0" baseline="0" noProof="0">
                <a:ln>
                  <a:noFill/>
                </a:ln>
                <a:solidFill>
                  <a:prstClr val="black"/>
                </a:solidFill>
                <a:effectLst/>
                <a:uLnTx/>
                <a:uFillTx/>
                <a:latin typeface="-apple-system"/>
                <a:ea typeface="+mn-ea"/>
                <a:cs typeface="+mn-cs"/>
              </a:rPr>
              <a:t>         </a:t>
            </a:r>
            <a:endParaRPr kumimoji="0" lang="da-DK" altLang="da-DK" sz="1200" b="0" i="0" u="none" strike="noStrike" kern="1200" cap="none" spc="0" normalizeH="0" baseline="0" noProof="0">
              <a:ln>
                <a:noFill/>
              </a:ln>
              <a:solidFill>
                <a:prstClr val="black"/>
              </a:solidFill>
              <a:effectLst/>
              <a:uLnTx/>
              <a:uFillTx/>
              <a:latin typeface="-apple-system"/>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1200" cap="none" spc="0" normalizeH="0" baseline="0" noProof="0">
                <a:ln>
                  <a:noFill/>
                </a:ln>
                <a:solidFill>
                  <a:prstClr val="black"/>
                </a:solidFill>
                <a:effectLst/>
                <a:uLnTx/>
                <a:uFillTx/>
                <a:latin typeface="-apple-system"/>
                <a:ea typeface="+mn-ea"/>
                <a:cs typeface="+mn-cs"/>
              </a:rPr>
              <a:t>Dialog</a:t>
            </a:r>
            <a:endParaRPr kumimoji="0" lang="da-DK" altLang="da-DK"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052" name="Picture 4" descr="No alternative text description for this image">
            <a:extLst>
              <a:ext uri="{FF2B5EF4-FFF2-40B4-BE49-F238E27FC236}">
                <a16:creationId xmlns:a16="http://schemas.microsoft.com/office/drawing/2014/main" id="{D8324E76-E094-6343-A4E7-C63E9F4FA1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68015"/>
            <a:ext cx="12192000" cy="812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62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el 1">
            <a:extLst>
              <a:ext uri="{FF2B5EF4-FFF2-40B4-BE49-F238E27FC236}">
                <a16:creationId xmlns:a16="http://schemas.microsoft.com/office/drawing/2014/main" id="{31381479-1344-2B45-94D1-8FA2DA628D6D}"/>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b="1" kern="1200" dirty="0">
                <a:solidFill>
                  <a:schemeClr val="tx1"/>
                </a:solidFill>
                <a:latin typeface="+mj-lt"/>
                <a:ea typeface="+mj-ea"/>
                <a:cs typeface="+mj-cs"/>
              </a:rPr>
              <a:t>Conclusions</a:t>
            </a:r>
            <a:endParaRPr lang="en-US" sz="54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descr="Aalborg University (AAU), Denmark | Study.eu">
            <a:extLst>
              <a:ext uri="{FF2B5EF4-FFF2-40B4-BE49-F238E27FC236}">
                <a16:creationId xmlns:a16="http://schemas.microsoft.com/office/drawing/2014/main" id="{FD31E719-37DA-2F45-BC5C-8AEB323A15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00895" y="5573776"/>
            <a:ext cx="1447566" cy="792162"/>
          </a:xfrm>
          <a:prstGeom prst="rect">
            <a:avLst/>
          </a:prstGeom>
          <a:noFill/>
          <a:extLst>
            <a:ext uri="{909E8E84-426E-40DD-AFC4-6F175D3DCCD1}">
              <a14:hiddenFill xmlns:a14="http://schemas.microsoft.com/office/drawing/2010/main">
                <a:solidFill>
                  <a:srgbClr val="FFFFFF"/>
                </a:solidFill>
              </a14:hiddenFill>
            </a:ext>
          </a:extLst>
        </p:spPr>
      </p:pic>
      <p:sp>
        <p:nvSpPr>
          <p:cNvPr id="9" name="Pladsholder til indhold 2">
            <a:extLst>
              <a:ext uri="{FF2B5EF4-FFF2-40B4-BE49-F238E27FC236}">
                <a16:creationId xmlns:a16="http://schemas.microsoft.com/office/drawing/2014/main" id="{4A00FC64-AA85-7D48-A5DA-6C1345AB4F1F}"/>
              </a:ext>
            </a:extLst>
          </p:cNvPr>
          <p:cNvSpPr txBox="1">
            <a:spLocks/>
          </p:cNvSpPr>
          <p:nvPr/>
        </p:nvSpPr>
        <p:spPr>
          <a:xfrm>
            <a:off x="5126418" y="552091"/>
            <a:ext cx="6224335" cy="543153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Working together across silos to solve joint problems helps creating trust </a:t>
            </a:r>
          </a:p>
          <a:p>
            <a:pPr marL="228600" marR="0" lvl="0" indent="-228600" algn="l" defTabSz="9144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Early engagement and co-creation with stakeholders to understand knowledge needs</a:t>
            </a:r>
          </a:p>
          <a:p>
            <a:pPr marL="228600" marR="0" lvl="0" indent="-228600" algn="l" defTabSz="9144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Providing data within trusted knowledge networks + guidance for translation and implementation </a:t>
            </a:r>
          </a:p>
          <a:p>
            <a:pPr marL="228600" marR="0" lvl="0" indent="-228600" algn="l" defTabSz="9144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Actionable knowledge is infested with values: open discussion about outcomes, scenarios, decisions</a:t>
            </a:r>
          </a:p>
          <a:p>
            <a:pPr marL="228600" marR="0" lvl="0" indent="-228600" algn="l" defTabSz="9144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Mediators, knowledge brokers and intermediaries needed to build bridges</a:t>
            </a:r>
          </a:p>
        </p:txBody>
      </p:sp>
    </p:spTree>
    <p:extLst>
      <p:ext uri="{BB962C8B-B14F-4D97-AF65-F5344CB8AC3E}">
        <p14:creationId xmlns:p14="http://schemas.microsoft.com/office/powerpoint/2010/main" val="9931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69" y="620879"/>
            <a:ext cx="11072191" cy="1044989"/>
          </a:xfrm>
        </p:spPr>
        <p:txBody>
          <a:bodyPr>
            <a:normAutofit/>
          </a:bodyPr>
          <a:lstStyle/>
          <a:p>
            <a:r>
              <a:rPr lang="en-GB" sz="3200" dirty="0">
                <a:solidFill>
                  <a:srgbClr val="181717"/>
                </a:solidFill>
                <a:latin typeface="+mn-lt"/>
                <a:cs typeface="Gill Sans Light"/>
              </a:rPr>
              <a:t>Thank you for the attention</a:t>
            </a:r>
          </a:p>
        </p:txBody>
      </p:sp>
      <p:sp>
        <p:nvSpPr>
          <p:cNvPr id="6" name="Content Placeholder 2"/>
          <p:cNvSpPr txBox="1">
            <a:spLocks/>
          </p:cNvSpPr>
          <p:nvPr/>
        </p:nvSpPr>
        <p:spPr>
          <a:xfrm>
            <a:off x="609600" y="1777717"/>
            <a:ext cx="5181600" cy="4161858"/>
          </a:xfrm>
          <a:prstGeom prst="rect">
            <a:avLst/>
          </a:prstGeom>
        </p:spPr>
        <p:txBody>
          <a:bodyPr vert="horz" lIns="117226" tIns="58613" rIns="117226" bIns="58613" rtlCol="0">
            <a:normAutofit/>
          </a:bodyPr>
          <a:lstStyle>
            <a:lvl1pPr marL="342900" indent="-342900" algn="l" defTabSz="914400" rtl="0" eaLnBrk="1" latinLnBrk="0" hangingPunct="1">
              <a:spcBef>
                <a:spcPct val="20000"/>
              </a:spcBef>
              <a:buClr>
                <a:srgbClr val="54616E"/>
              </a:buClr>
              <a:buSzPct val="100000"/>
              <a:buFont typeface="Arial" pitchFamily="34" charset="0"/>
              <a:buChar char="•"/>
              <a:defRPr sz="1800" kern="1200">
                <a:solidFill>
                  <a:srgbClr val="54616E"/>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54616E"/>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54616E"/>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54616E"/>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54616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54616E"/>
              </a:buClr>
              <a:buSzPct val="100000"/>
              <a:buFont typeface="Arial" pitchFamily="34" charset="0"/>
              <a:buChar char="•"/>
              <a:tabLst/>
              <a:defRPr/>
            </a:pPr>
            <a:endParaRPr kumimoji="0" lang="en-US" sz="1800" b="0" i="0" u="none" strike="noStrike" kern="1200" cap="none" spc="0" normalizeH="0" baseline="0" noProof="0" dirty="0">
              <a:ln>
                <a:noFill/>
              </a:ln>
              <a:solidFill>
                <a:srgbClr val="54616E"/>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r>
              <a:rPr kumimoji="0" lang="en-US" sz="1800" b="0" i="0" u="none" strike="noStrike" kern="1200" cap="none" spc="0" normalizeH="0" baseline="0" noProof="0" dirty="0">
                <a:ln>
                  <a:noFill/>
                </a:ln>
                <a:solidFill>
                  <a:srgbClr val="181717"/>
                </a:solidFill>
                <a:effectLst/>
                <a:uLnTx/>
                <a:uFillTx/>
                <a:latin typeface="Calibri"/>
                <a:ea typeface="+mn-ea"/>
                <a:cs typeface="+mn-cs"/>
              </a:rPr>
              <a:t>David </a:t>
            </a:r>
            <a:r>
              <a:rPr kumimoji="0" lang="en-US" sz="1800" b="0" i="0" u="none" strike="noStrike" kern="1200" cap="none" spc="0" normalizeH="0" baseline="0" noProof="0" dirty="0" err="1">
                <a:ln>
                  <a:noFill/>
                </a:ln>
                <a:solidFill>
                  <a:srgbClr val="181717"/>
                </a:solidFill>
                <a:effectLst/>
                <a:uLnTx/>
                <a:uFillTx/>
                <a:latin typeface="Calibri"/>
                <a:ea typeface="+mn-ea"/>
                <a:cs typeface="+mn-cs"/>
              </a:rPr>
              <a:t>Budtz</a:t>
            </a:r>
            <a:r>
              <a:rPr kumimoji="0" lang="en-US" sz="1800" b="0" i="0" u="none" strike="noStrike" kern="1200" cap="none" spc="0" normalizeH="0" baseline="0" noProof="0" dirty="0">
                <a:ln>
                  <a:noFill/>
                </a:ln>
                <a:solidFill>
                  <a:srgbClr val="181717"/>
                </a:solidFill>
                <a:effectLst/>
                <a:uLnTx/>
                <a:uFillTx/>
                <a:latin typeface="Calibri"/>
                <a:ea typeface="+mn-ea"/>
                <a:cs typeface="+mn-cs"/>
              </a:rPr>
              <a:t> Pedersen: </a:t>
            </a:r>
            <a:r>
              <a:rPr kumimoji="0" lang="en-US" sz="1800" b="0" i="0" u="none" strike="noStrike" kern="1200" cap="none" spc="0" normalizeH="0" baseline="0" noProof="0" dirty="0">
                <a:ln>
                  <a:noFill/>
                </a:ln>
                <a:solidFill>
                  <a:srgbClr val="181717"/>
                </a:solidFill>
                <a:effectLst/>
                <a:uLnTx/>
                <a:uFillTx/>
                <a:latin typeface="Calibri"/>
                <a:ea typeface="+mn-ea"/>
                <a:cs typeface="+mn-cs"/>
                <a:hlinkClick r:id="rId2"/>
              </a:rPr>
              <a:t>davidp@hum.aau.dk</a:t>
            </a:r>
            <a:endParaRPr kumimoji="0" lang="da-DK" sz="1800" b="0" i="0" u="none" strike="noStrike" kern="1200" cap="none" spc="0" normalizeH="0" baseline="0" noProof="0" dirty="0">
              <a:ln>
                <a:noFill/>
              </a:ln>
              <a:solidFill>
                <a:srgbClr val="181717"/>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r>
              <a:rPr kumimoji="0" lang="en-US" sz="1800" b="0" i="0" u="none" strike="noStrike" kern="1200" cap="none" spc="0" normalizeH="0" baseline="0" noProof="0" dirty="0">
                <a:ln>
                  <a:noFill/>
                </a:ln>
                <a:solidFill>
                  <a:srgbClr val="181717"/>
                </a:solidFill>
                <a:effectLst/>
                <a:uLnTx/>
                <a:uFillTx/>
                <a:latin typeface="Calibri"/>
                <a:ea typeface="+mn-ea"/>
                <a:cs typeface="+mn-cs"/>
              </a:rPr>
              <a:t>Twitter: @</a:t>
            </a:r>
            <a:r>
              <a:rPr kumimoji="0" lang="en-US" sz="1800" b="0" i="0" u="none" strike="noStrike" kern="1200" cap="none" spc="0" normalizeH="0" baseline="0" noProof="0" dirty="0" err="1">
                <a:ln>
                  <a:noFill/>
                </a:ln>
                <a:solidFill>
                  <a:srgbClr val="181717"/>
                </a:solidFill>
                <a:effectLst/>
                <a:uLnTx/>
                <a:uFillTx/>
                <a:latin typeface="Calibri"/>
                <a:ea typeface="+mn-ea"/>
                <a:cs typeface="+mn-cs"/>
              </a:rPr>
              <a:t>HumanomicsMap</a:t>
            </a:r>
            <a:r>
              <a:rPr kumimoji="0" lang="en-US" sz="1800" b="0" i="0" u="none" strike="noStrike" kern="1200" cap="none" spc="0" normalizeH="0" baseline="0" noProof="0" dirty="0">
                <a:ln>
                  <a:noFill/>
                </a:ln>
                <a:solidFill>
                  <a:srgbClr val="181717"/>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r>
              <a:rPr kumimoji="0" lang="en-GB" sz="1800" b="0" i="0" u="none" strike="noStrike" kern="1200" cap="none" spc="0" normalizeH="0" baseline="0" noProof="0" dirty="0">
                <a:ln>
                  <a:noFill/>
                </a:ln>
                <a:solidFill>
                  <a:srgbClr val="E7E6E6">
                    <a:lumMod val="10000"/>
                  </a:srgbClr>
                </a:solidFill>
                <a:effectLst/>
                <a:uLnTx/>
                <a:uFillTx/>
                <a:latin typeface="Calibri"/>
                <a:ea typeface="+mn-ea"/>
                <a:cs typeface="Gill Sans Light"/>
              </a:rPr>
              <a:t>Website: </a:t>
            </a:r>
            <a:r>
              <a:rPr kumimoji="0" lang="en-GB" sz="1800" b="0" i="0" u="none" strike="noStrike" kern="1200" cap="none" spc="0" normalizeH="0" baseline="0" noProof="0" dirty="0">
                <a:ln>
                  <a:noFill/>
                </a:ln>
                <a:solidFill>
                  <a:srgbClr val="E7E6E6">
                    <a:lumMod val="10000"/>
                  </a:srgbClr>
                </a:solidFill>
                <a:effectLst/>
                <a:uLnTx/>
                <a:uFillTx/>
                <a:latin typeface="Calibri"/>
                <a:ea typeface="+mn-ea"/>
                <a:cs typeface="Gill Sans Light"/>
                <a:hlinkClick r:id="rId3"/>
              </a:rPr>
              <a:t>http://mapping-humanities.dk</a:t>
            </a:r>
            <a:r>
              <a:rPr kumimoji="0" lang="en-GB" sz="1800" b="0" i="0" u="none" strike="noStrike" kern="1200" cap="none" spc="0" normalizeH="0" baseline="0" noProof="0" dirty="0">
                <a:ln>
                  <a:noFill/>
                </a:ln>
                <a:solidFill>
                  <a:srgbClr val="E7E6E6">
                    <a:lumMod val="10000"/>
                  </a:srgbClr>
                </a:solidFill>
                <a:effectLst/>
                <a:uLnTx/>
                <a:uFillTx/>
                <a:latin typeface="Calibri"/>
                <a:ea typeface="+mn-ea"/>
                <a:cs typeface="Gill Sans Light"/>
              </a:rPr>
              <a:t> </a:t>
            </a: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endParaRPr kumimoji="0" lang="en-GB" sz="1800" b="0" i="0" u="none" strike="noStrike" kern="1200" cap="none" spc="0" normalizeH="0" baseline="0" noProof="0" dirty="0">
              <a:ln>
                <a:noFill/>
              </a:ln>
              <a:solidFill>
                <a:srgbClr val="E7E6E6">
                  <a:lumMod val="10000"/>
                </a:srgbClr>
              </a:solidFill>
              <a:effectLst/>
              <a:uLnTx/>
              <a:uFillTx/>
              <a:latin typeface="Calibri"/>
              <a:ea typeface="+mn-ea"/>
              <a:cs typeface="Gill Sans Light"/>
            </a:endParaRP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endParaRPr kumimoji="0" lang="en-US" sz="1400" b="0" i="0" u="none" strike="noStrike" kern="1200" cap="none" spc="0" normalizeH="0" baseline="0" noProof="0" dirty="0">
              <a:ln>
                <a:noFill/>
              </a:ln>
              <a:solidFill>
                <a:srgbClr val="181717"/>
              </a:solidFill>
              <a:effectLst/>
              <a:uLnTx/>
              <a:uFillTx/>
              <a:latin typeface="Gill Sans Light"/>
              <a:ea typeface="+mn-ea"/>
              <a:cs typeface="Gill Sans Light"/>
            </a:endParaRP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endParaRPr kumimoji="0" lang="en-US" sz="1400" b="0" i="0" u="none" strike="noStrike" kern="1200" cap="none" spc="0" normalizeH="0" baseline="0" noProof="0" dirty="0">
              <a:ln>
                <a:noFill/>
              </a:ln>
              <a:solidFill>
                <a:srgbClr val="181717"/>
              </a:solidFill>
              <a:effectLst/>
              <a:uLnTx/>
              <a:uFillTx/>
              <a:latin typeface="Gill Sans Light"/>
              <a:ea typeface="+mn-ea"/>
              <a:cs typeface="Gill Sans Light"/>
            </a:endParaRP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br>
              <a:rPr kumimoji="0" lang="en-US" sz="1400" b="0" i="0" u="none" strike="noStrike" kern="1200" cap="none" spc="0" normalizeH="0" baseline="0" noProof="0" dirty="0">
                <a:ln>
                  <a:noFill/>
                </a:ln>
                <a:solidFill>
                  <a:srgbClr val="181717"/>
                </a:solidFill>
                <a:effectLst/>
                <a:uLnTx/>
                <a:uFillTx/>
                <a:latin typeface="Gill Sans Light"/>
                <a:ea typeface="+mn-ea"/>
                <a:cs typeface="Gill Sans Light"/>
              </a:rPr>
            </a:br>
            <a:endParaRPr kumimoji="0" lang="en-US" sz="1400" b="0" i="0" u="none" strike="noStrike" kern="1200" cap="none" spc="0" normalizeH="0" baseline="0" noProof="0" dirty="0">
              <a:ln>
                <a:noFill/>
              </a:ln>
              <a:solidFill>
                <a:srgbClr val="181717"/>
              </a:solidFill>
              <a:effectLst/>
              <a:uLnTx/>
              <a:uFillTx/>
              <a:latin typeface="Gill Sans Light"/>
              <a:ea typeface="+mn-ea"/>
              <a:cs typeface="Gill Sans Light"/>
            </a:endParaRP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endParaRPr kumimoji="0" lang="en-US" sz="1400" b="0" i="0" u="none" strike="noStrike" kern="1200" cap="none" spc="0" normalizeH="0" baseline="0" noProof="0" dirty="0">
              <a:ln>
                <a:noFill/>
              </a:ln>
              <a:solidFill>
                <a:srgbClr val="181717"/>
              </a:solidFill>
              <a:effectLst/>
              <a:uLnTx/>
              <a:uFillTx/>
              <a:latin typeface="Gill Sans Light"/>
              <a:ea typeface="+mn-ea"/>
              <a:cs typeface="Gill Sans Light"/>
            </a:endParaRP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endParaRPr kumimoji="0" lang="en-US" sz="1400" b="0" i="0" u="none" strike="noStrike" kern="1200" cap="none" spc="0" normalizeH="0" baseline="0" noProof="0" dirty="0">
              <a:ln>
                <a:noFill/>
              </a:ln>
              <a:solidFill>
                <a:srgbClr val="181717"/>
              </a:solidFill>
              <a:effectLst/>
              <a:uLnTx/>
              <a:uFillTx/>
              <a:latin typeface="Gill Sans Light"/>
              <a:ea typeface="+mn-ea"/>
              <a:cs typeface="Gill Sans Light"/>
            </a:endParaRPr>
          </a:p>
          <a:p>
            <a:pPr marL="0" marR="0" lvl="0" indent="0" algn="l" defTabSz="914400" rtl="0" eaLnBrk="1" fontAlgn="auto" latinLnBrk="0" hangingPunct="1">
              <a:lnSpc>
                <a:spcPct val="100000"/>
              </a:lnSpc>
              <a:spcBef>
                <a:spcPct val="20000"/>
              </a:spcBef>
              <a:spcAft>
                <a:spcPts val="0"/>
              </a:spcAft>
              <a:buClr>
                <a:srgbClr val="54616E"/>
              </a:buClr>
              <a:buSzPct val="100000"/>
              <a:buFont typeface="Arial" pitchFamily="34" charset="0"/>
              <a:buNone/>
              <a:tabLst/>
              <a:defRPr/>
            </a:pPr>
            <a:r>
              <a:rPr kumimoji="0" lang="en-US" sz="1400" b="0" i="0" u="none" strike="noStrike" kern="1200" cap="none" spc="0" normalizeH="0" baseline="0" noProof="0" dirty="0">
                <a:ln>
                  <a:noFill/>
                </a:ln>
                <a:solidFill>
                  <a:srgbClr val="181717"/>
                </a:solidFill>
                <a:effectLst/>
                <a:uLnTx/>
                <a:uFillTx/>
                <a:latin typeface="Gill Sans Light"/>
                <a:ea typeface="+mn-ea"/>
                <a:cs typeface="Gill Sans Light"/>
              </a:rPr>
              <a:t>Supported by</a:t>
            </a:r>
          </a:p>
        </p:txBody>
      </p:sp>
      <p:pic>
        <p:nvPicPr>
          <p:cNvPr id="8"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098" y="5789534"/>
            <a:ext cx="2287635" cy="621706"/>
          </a:xfrm>
          <a:prstGeom prst="rect">
            <a:avLst/>
          </a:prstGeom>
        </p:spPr>
      </p:pic>
      <p:pic>
        <p:nvPicPr>
          <p:cNvPr id="13" name="Billed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12892" y="5460430"/>
            <a:ext cx="1382149" cy="958290"/>
          </a:xfrm>
          <a:prstGeom prst="rect">
            <a:avLst/>
          </a:prstGeom>
        </p:spPr>
      </p:pic>
      <p:pic>
        <p:nvPicPr>
          <p:cNvPr id="9" name="Billede 8">
            <a:extLst>
              <a:ext uri="{FF2B5EF4-FFF2-40B4-BE49-F238E27FC236}">
                <a16:creationId xmlns:a16="http://schemas.microsoft.com/office/drawing/2014/main" id="{75FFDED5-956F-3448-98F5-F8AB55EF23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29550" y="1029106"/>
            <a:ext cx="3424238" cy="4799787"/>
          </a:xfrm>
          <a:prstGeom prst="rect">
            <a:avLst/>
          </a:prstGeom>
          <a:ln>
            <a:solidFill>
              <a:schemeClr val="accent1">
                <a:lumMod val="75000"/>
              </a:schemeClr>
            </a:solidFill>
          </a:ln>
          <a:effectLst>
            <a:outerShdw blurRad="50800" dist="38100" dir="2700000" sx="101000" sy="101000" algn="tl" rotWithShape="0">
              <a:prstClr val="black">
                <a:alpha val="28000"/>
              </a:prstClr>
            </a:outerShdw>
          </a:effectLst>
        </p:spPr>
      </p:pic>
    </p:spTree>
    <p:extLst>
      <p:ext uri="{BB962C8B-B14F-4D97-AF65-F5344CB8AC3E}">
        <p14:creationId xmlns:p14="http://schemas.microsoft.com/office/powerpoint/2010/main" val="6408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r>
              <a:rPr lang="en-US" sz="3300" b="1" dirty="0">
                <a:solidFill>
                  <a:srgbClr val="820000"/>
                </a:solidFill>
                <a:latin typeface="Garamond" panose="02020404030301010803" pitchFamily="18" charset="0"/>
              </a:rPr>
              <a:t>Wendy Larner</a:t>
            </a:r>
          </a:p>
          <a:p>
            <a:pPr algn="ctr">
              <a:spcAft>
                <a:spcPts val="1800"/>
              </a:spcAft>
            </a:pPr>
            <a:r>
              <a:rPr lang="en-US" sz="2500" i="1" dirty="0">
                <a:latin typeface="Garamond" panose="02020404030301010803" pitchFamily="18" charset="0"/>
              </a:rPr>
              <a:t>Provost, Victoria University of Wellington </a:t>
            </a:r>
            <a:r>
              <a:rPr lang="en-US" sz="2500" i="1" dirty="0" err="1">
                <a:latin typeface="Garamond" panose="02020404030301010803" pitchFamily="18" charset="0"/>
              </a:rPr>
              <a:t>Te</a:t>
            </a:r>
            <a:r>
              <a:rPr lang="en-US" sz="2500" i="1" dirty="0">
                <a:latin typeface="Garamond" panose="02020404030301010803" pitchFamily="18" charset="0"/>
              </a:rPr>
              <a:t> </a:t>
            </a:r>
            <a:r>
              <a:rPr lang="en-US" sz="2500" i="1" dirty="0" err="1">
                <a:latin typeface="Garamond" panose="02020404030301010803" pitchFamily="18" charset="0"/>
              </a:rPr>
              <a:t>Herenga</a:t>
            </a:r>
            <a:r>
              <a:rPr lang="en-US" sz="2500" i="1" dirty="0">
                <a:latin typeface="Garamond" panose="02020404030301010803" pitchFamily="18" charset="0"/>
              </a:rPr>
              <a:t> Waka, New Zealand</a:t>
            </a: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p:txBody>
      </p:sp>
    </p:spTree>
    <p:extLst>
      <p:ext uri="{BB962C8B-B14F-4D97-AF65-F5344CB8AC3E}">
        <p14:creationId xmlns:p14="http://schemas.microsoft.com/office/powerpoint/2010/main" val="122882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BE9B6D-FCCC-482F-A116-DBCF76EFC629}"/>
              </a:ext>
            </a:extLst>
          </p:cNvPr>
          <p:cNvSpPr txBox="1">
            <a:spLocks/>
          </p:cNvSpPr>
          <p:nvPr/>
        </p:nvSpPr>
        <p:spPr>
          <a:xfrm>
            <a:off x="1524000" y="188623"/>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5400" dirty="0">
                <a:solidFill>
                  <a:sysClr val="windowText" lastClr="000000"/>
                </a:solidFill>
                <a:latin typeface="Calibri Light" panose="020F0302020204030204"/>
              </a:rPr>
              <a:t>Excellence, Equity and Impact in Aotearoa New Zealand </a:t>
            </a:r>
          </a:p>
        </p:txBody>
      </p:sp>
      <p:sp>
        <p:nvSpPr>
          <p:cNvPr id="4" name="Subtitle 2">
            <a:extLst>
              <a:ext uri="{FF2B5EF4-FFF2-40B4-BE49-F238E27FC236}">
                <a16:creationId xmlns:a16="http://schemas.microsoft.com/office/drawing/2014/main" id="{F3D7783B-5A01-4580-9916-B139DB772AC2}"/>
              </a:ext>
            </a:extLst>
          </p:cNvPr>
          <p:cNvSpPr txBox="1">
            <a:spLocks/>
          </p:cNvSpPr>
          <p:nvPr/>
        </p:nvSpPr>
        <p:spPr>
          <a:xfrm>
            <a:off x="1524000" y="3341979"/>
            <a:ext cx="9144000" cy="2133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a:rPr>
              <a:t>Professor Wendy Larner FRSNZ </a:t>
            </a:r>
            <a:r>
              <a:rPr lang="en-US" dirty="0" err="1">
                <a:solidFill>
                  <a:sysClr val="windowText" lastClr="000000"/>
                </a:solidFill>
                <a:latin typeface="Calibri" panose="020F0502020204030204"/>
              </a:rPr>
              <a:t>FAcSS</a:t>
            </a:r>
            <a:r>
              <a:rPr lang="en-US" dirty="0">
                <a:solidFill>
                  <a:sysClr val="windowText" lastClr="000000"/>
                </a:solidFill>
                <a:latin typeface="Calibri" panose="020F0502020204030204"/>
              </a:rPr>
              <a:t> PFHEA </a:t>
            </a:r>
          </a:p>
          <a:p>
            <a:pPr>
              <a:defRPr/>
            </a:pPr>
            <a:r>
              <a:rPr lang="en-US" sz="1800" dirty="0">
                <a:solidFill>
                  <a:sysClr val="windowText" lastClr="000000"/>
                </a:solidFill>
                <a:latin typeface="Calibri" panose="020F0502020204030204"/>
              </a:rPr>
              <a:t>Provost, Te Herenga Waka—Victoria University of Wellington </a:t>
            </a:r>
          </a:p>
          <a:p>
            <a:pPr>
              <a:defRPr/>
            </a:pPr>
            <a:r>
              <a:rPr lang="en-US" sz="1800" dirty="0">
                <a:solidFill>
                  <a:sysClr val="windowText" lastClr="000000"/>
                </a:solidFill>
                <a:latin typeface="Calibri" panose="020F0502020204030204"/>
              </a:rPr>
              <a:t>Past President, Royal Society Te </a:t>
            </a:r>
            <a:r>
              <a:rPr lang="en-US" sz="1800" dirty="0" err="1">
                <a:solidFill>
                  <a:sysClr val="windowText" lastClr="000000"/>
                </a:solidFill>
                <a:latin typeface="Calibri" panose="020F0502020204030204"/>
              </a:rPr>
              <a:t>Apārangi</a:t>
            </a:r>
            <a:r>
              <a:rPr lang="en-US" sz="1800" dirty="0">
                <a:solidFill>
                  <a:sysClr val="windowText" lastClr="000000"/>
                </a:solidFill>
                <a:latin typeface="Calibri" panose="020F0502020204030204"/>
              </a:rPr>
              <a:t> </a:t>
            </a:r>
          </a:p>
          <a:p>
            <a:pPr>
              <a:defRPr/>
            </a:pPr>
            <a:r>
              <a:rPr lang="en-US" sz="1800" dirty="0">
                <a:solidFill>
                  <a:sysClr val="windowText" lastClr="000000"/>
                </a:solidFill>
                <a:latin typeface="Calibri" panose="020F0502020204030204"/>
              </a:rPr>
              <a:t>Co-Chair, PBRF Sector Reference Group  </a:t>
            </a:r>
          </a:p>
          <a:p>
            <a:pPr>
              <a:defRPr/>
            </a:pPr>
            <a:endParaRPr lang="en-US" dirty="0">
              <a:solidFill>
                <a:sysClr val="windowText" lastClr="000000"/>
              </a:solidFill>
              <a:latin typeface="Calibri" panose="020F0502020204030204"/>
            </a:endParaRPr>
          </a:p>
        </p:txBody>
      </p:sp>
    </p:spTree>
    <p:extLst>
      <p:ext uri="{BB962C8B-B14F-4D97-AF65-F5344CB8AC3E}">
        <p14:creationId xmlns:p14="http://schemas.microsoft.com/office/powerpoint/2010/main" val="4053701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F67C12-1172-45E6-8EC9-6FA016DB0B67}"/>
              </a:ext>
            </a:extLst>
          </p:cNvPr>
          <p:cNvSpPr txBox="1">
            <a:spLocks/>
          </p:cNvSpPr>
          <p:nvPr/>
        </p:nvSpPr>
        <p:spPr>
          <a:xfrm>
            <a:off x="1918283" y="180568"/>
            <a:ext cx="8355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ysClr val="windowText" lastClr="000000"/>
                </a:solidFill>
                <a:latin typeface="Calibri Light" panose="020F0302020204030204"/>
              </a:rPr>
              <a:t>Te Herenga Waka—Victoria University of Wellington (2016-2021) </a:t>
            </a:r>
          </a:p>
        </p:txBody>
      </p:sp>
      <p:sp>
        <p:nvSpPr>
          <p:cNvPr id="5" name="Content Placeholder 2">
            <a:extLst>
              <a:ext uri="{FF2B5EF4-FFF2-40B4-BE49-F238E27FC236}">
                <a16:creationId xmlns:a16="http://schemas.microsoft.com/office/drawing/2014/main" id="{BFEC5336-6B42-4B99-BAC7-7D906FB34E63}"/>
              </a:ext>
            </a:extLst>
          </p:cNvPr>
          <p:cNvSpPr txBox="1">
            <a:spLocks/>
          </p:cNvSpPr>
          <p:nvPr/>
        </p:nvSpPr>
        <p:spPr>
          <a:xfrm>
            <a:off x="1816916" y="1582344"/>
            <a:ext cx="85658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ysClr val="windowText" lastClr="000000"/>
                </a:solidFill>
                <a:latin typeface="Calibri" panose="020F0502020204030204"/>
              </a:rPr>
              <a:t>Began as Provost early in 2016</a:t>
            </a:r>
          </a:p>
          <a:p>
            <a:pPr>
              <a:defRPr/>
            </a:pPr>
            <a:r>
              <a:rPr lang="en-US" sz="2400" dirty="0">
                <a:solidFill>
                  <a:sysClr val="windowText" lastClr="000000"/>
                </a:solidFill>
                <a:latin typeface="Calibri" panose="020F0502020204030204"/>
              </a:rPr>
              <a:t>Major overhaul of Academic Promotions process</a:t>
            </a:r>
          </a:p>
          <a:p>
            <a:pPr lvl="1">
              <a:defRPr/>
            </a:pPr>
            <a:r>
              <a:rPr lang="en-US" sz="1900" dirty="0">
                <a:solidFill>
                  <a:sysClr val="windowText" lastClr="000000"/>
                </a:solidFill>
                <a:latin typeface="Calibri" panose="020F0502020204030204"/>
              </a:rPr>
              <a:t>More holistic conception of excellence</a:t>
            </a:r>
          </a:p>
          <a:p>
            <a:pPr lvl="1">
              <a:defRPr/>
            </a:pPr>
            <a:r>
              <a:rPr lang="en-US" sz="1900" dirty="0">
                <a:solidFill>
                  <a:sysClr val="windowText" lastClr="000000"/>
                </a:solidFill>
                <a:latin typeface="Calibri" panose="020F0502020204030204"/>
              </a:rPr>
              <a:t>Explicit acknowledgment of Māori and Pasifika knowledges</a:t>
            </a:r>
          </a:p>
          <a:p>
            <a:pPr lvl="1">
              <a:defRPr/>
            </a:pPr>
            <a:r>
              <a:rPr lang="en-US" sz="1900" dirty="0">
                <a:solidFill>
                  <a:sysClr val="windowText" lastClr="000000"/>
                </a:solidFill>
                <a:latin typeface="Calibri" panose="020F0502020204030204"/>
              </a:rPr>
              <a:t>Engagement </a:t>
            </a:r>
          </a:p>
          <a:p>
            <a:pPr lvl="1">
              <a:defRPr/>
            </a:pPr>
            <a:r>
              <a:rPr lang="en-US" sz="1900" dirty="0" err="1">
                <a:solidFill>
                  <a:sysClr val="windowText" lastClr="000000"/>
                </a:solidFill>
                <a:latin typeface="Calibri" panose="020F0502020204030204"/>
              </a:rPr>
              <a:t>Haututanga</a:t>
            </a:r>
            <a:r>
              <a:rPr lang="en-US" sz="1900" dirty="0">
                <a:solidFill>
                  <a:sysClr val="windowText" lastClr="000000"/>
                </a:solidFill>
                <a:latin typeface="Calibri" panose="020F0502020204030204"/>
              </a:rPr>
              <a:t> (leadership relative to roles and opportunities) </a:t>
            </a:r>
            <a:endParaRPr lang="en-US" dirty="0">
              <a:solidFill>
                <a:sysClr val="windowText" lastClr="000000"/>
              </a:solidFill>
              <a:latin typeface="Calibri" panose="020F0502020204030204"/>
            </a:endParaRPr>
          </a:p>
          <a:p>
            <a:pPr>
              <a:defRPr/>
            </a:pPr>
            <a:r>
              <a:rPr lang="en-US" sz="2400" dirty="0">
                <a:solidFill>
                  <a:sysClr val="windowText" lastClr="000000"/>
                </a:solidFill>
                <a:latin typeface="Calibri" panose="020F0502020204030204"/>
              </a:rPr>
              <a:t>Five years later</a:t>
            </a:r>
          </a:p>
          <a:p>
            <a:pPr lvl="1">
              <a:defRPr/>
            </a:pPr>
            <a:r>
              <a:rPr lang="en-US" sz="1900" dirty="0">
                <a:solidFill>
                  <a:sysClr val="windowText" lastClr="000000"/>
                </a:solidFill>
                <a:latin typeface="Calibri" panose="020F0502020204030204"/>
              </a:rPr>
              <a:t>Numbers of senior academic women </a:t>
            </a:r>
            <a:r>
              <a:rPr lang="en-NZ" sz="1900" dirty="0">
                <a:solidFill>
                  <a:sysClr val="windowText" lastClr="000000"/>
                </a:solidFill>
                <a:latin typeface="Calibri" panose="020F0502020204030204"/>
              </a:rPr>
              <a:t>(Associate Professor/ Reader/ Professor) have increased from 87 to 122 (40% growth)</a:t>
            </a:r>
          </a:p>
          <a:p>
            <a:pPr lvl="1">
              <a:defRPr/>
            </a:pPr>
            <a:r>
              <a:rPr lang="en-NZ" sz="1900" dirty="0">
                <a:solidFill>
                  <a:sysClr val="windowText" lastClr="000000"/>
                </a:solidFill>
                <a:latin typeface="Calibri" panose="020F0502020204030204"/>
              </a:rPr>
              <a:t>Women Professors have increased from 39 to 50  </a:t>
            </a:r>
          </a:p>
          <a:p>
            <a:pPr lvl="1">
              <a:defRPr/>
            </a:pPr>
            <a:r>
              <a:rPr lang="en-NZ" sz="1900" dirty="0">
                <a:solidFill>
                  <a:sysClr val="windowText" lastClr="000000"/>
                </a:solidFill>
                <a:latin typeface="Calibri" panose="020F0502020204030204"/>
              </a:rPr>
              <a:t>Pipeline is strong for women Associate Professor/Readers from 48 to 72</a:t>
            </a:r>
          </a:p>
          <a:p>
            <a:pPr lvl="1">
              <a:defRPr/>
            </a:pPr>
            <a:r>
              <a:rPr lang="en-NZ" sz="1900" dirty="0">
                <a:solidFill>
                  <a:sysClr val="windowText" lastClr="000000"/>
                </a:solidFill>
                <a:latin typeface="Calibri" panose="020F0502020204030204"/>
              </a:rPr>
              <a:t>Māori Professor/Associate Professor figures have also increased from 4 to 15 </a:t>
            </a:r>
          </a:p>
          <a:p>
            <a:pPr>
              <a:defRPr/>
            </a:pPr>
            <a:endParaRPr lang="en-NZ" dirty="0">
              <a:solidFill>
                <a:sysClr val="windowText" lastClr="000000"/>
              </a:solidFill>
              <a:latin typeface="Calibri" panose="020F0502020204030204"/>
            </a:endParaRPr>
          </a:p>
          <a:p>
            <a:pPr>
              <a:defRPr/>
            </a:pPr>
            <a:endParaRPr lang="en-US" dirty="0">
              <a:solidFill>
                <a:sysClr val="windowText" lastClr="000000"/>
              </a:solidFill>
              <a:latin typeface="Calibri" panose="020F0502020204030204"/>
            </a:endParaRPr>
          </a:p>
          <a:p>
            <a:pPr>
              <a:defRPr/>
            </a:pPr>
            <a:endParaRPr lang="en-US" dirty="0">
              <a:solidFill>
                <a:sysClr val="windowText" lastClr="000000"/>
              </a:solidFill>
              <a:latin typeface="Calibri" panose="020F0502020204030204"/>
            </a:endParaRPr>
          </a:p>
        </p:txBody>
      </p:sp>
    </p:spTree>
    <p:extLst>
      <p:ext uri="{BB962C8B-B14F-4D97-AF65-F5344CB8AC3E}">
        <p14:creationId xmlns:p14="http://schemas.microsoft.com/office/powerpoint/2010/main" val="1637608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82CB88-F989-48A0-BBC8-42FBAE36D8E8}"/>
              </a:ext>
            </a:extLst>
          </p:cNvPr>
          <p:cNvSpPr txBox="1">
            <a:spLocks/>
          </p:cNvSpPr>
          <p:nvPr/>
        </p:nvSpPr>
        <p:spPr>
          <a:xfrm>
            <a:off x="1842084" y="365126"/>
            <a:ext cx="84735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ysClr val="windowText" lastClr="000000"/>
                </a:solidFill>
                <a:latin typeface="Calibri Light" panose="020F0302020204030204"/>
              </a:rPr>
              <a:t>Equitable and Inclusive Environment</a:t>
            </a:r>
          </a:p>
        </p:txBody>
      </p:sp>
      <p:sp>
        <p:nvSpPr>
          <p:cNvPr id="5" name="Content Placeholder 2">
            <a:extLst>
              <a:ext uri="{FF2B5EF4-FFF2-40B4-BE49-F238E27FC236}">
                <a16:creationId xmlns:a16="http://schemas.microsoft.com/office/drawing/2014/main" id="{45802CBA-CFB3-4E63-AFB7-42BB05A79E75}"/>
              </a:ext>
            </a:extLst>
          </p:cNvPr>
          <p:cNvSpPr txBox="1">
            <a:spLocks/>
          </p:cNvSpPr>
          <p:nvPr/>
        </p:nvSpPr>
        <p:spPr>
          <a:xfrm>
            <a:off x="2044118" y="1825625"/>
            <a:ext cx="8028265" cy="33671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ysClr val="windowText" lastClr="000000"/>
                </a:solidFill>
                <a:latin typeface="Calibri" panose="020F0502020204030204"/>
              </a:rPr>
              <a:t>New Early Career development </a:t>
            </a:r>
            <a:r>
              <a:rPr lang="en-US" sz="2400" dirty="0" err="1">
                <a:solidFill>
                  <a:sysClr val="windowText" lastClr="000000"/>
                </a:solidFill>
                <a:latin typeface="Calibri" panose="020F0502020204030204"/>
              </a:rPr>
              <a:t>programme</a:t>
            </a:r>
            <a:endParaRPr lang="en-US" sz="2400" dirty="0">
              <a:solidFill>
                <a:sysClr val="windowText" lastClr="000000"/>
              </a:solidFill>
              <a:latin typeface="Calibri" panose="020F0502020204030204"/>
            </a:endParaRPr>
          </a:p>
          <a:p>
            <a:pPr>
              <a:defRPr/>
            </a:pPr>
            <a:r>
              <a:rPr lang="en-US" sz="2400" dirty="0">
                <a:solidFill>
                  <a:sysClr val="windowText" lastClr="000000"/>
                </a:solidFill>
                <a:latin typeface="Calibri" panose="020F0502020204030204"/>
              </a:rPr>
              <a:t>Academic mentoring </a:t>
            </a:r>
            <a:r>
              <a:rPr lang="en-US" sz="2400" dirty="0" err="1">
                <a:solidFill>
                  <a:sysClr val="windowText" lastClr="000000"/>
                </a:solidFill>
                <a:latin typeface="Calibri" panose="020F0502020204030204"/>
              </a:rPr>
              <a:t>programme</a:t>
            </a:r>
            <a:r>
              <a:rPr lang="en-US" sz="2400" dirty="0">
                <a:solidFill>
                  <a:sysClr val="windowText" lastClr="000000"/>
                </a:solidFill>
                <a:latin typeface="Calibri" panose="020F0502020204030204"/>
              </a:rPr>
              <a:t> </a:t>
            </a:r>
          </a:p>
          <a:p>
            <a:pPr>
              <a:defRPr/>
            </a:pPr>
            <a:r>
              <a:rPr lang="en-US" sz="2400" dirty="0">
                <a:solidFill>
                  <a:sysClr val="windowText" lastClr="000000"/>
                </a:solidFill>
                <a:latin typeface="Calibri" panose="020F0502020204030204"/>
              </a:rPr>
              <a:t>Unconscious bias training</a:t>
            </a:r>
          </a:p>
          <a:p>
            <a:pPr>
              <a:defRPr/>
            </a:pPr>
            <a:r>
              <a:rPr lang="en-US" sz="2400" dirty="0">
                <a:solidFill>
                  <a:sysClr val="windowText" lastClr="000000"/>
                </a:solidFill>
                <a:latin typeface="Calibri" panose="020F0502020204030204"/>
              </a:rPr>
              <a:t>New Sexual Harassment Response Policy and Procedures</a:t>
            </a:r>
          </a:p>
          <a:p>
            <a:pPr lvl="1">
              <a:defRPr/>
            </a:pPr>
            <a:r>
              <a:rPr lang="en-US" dirty="0">
                <a:solidFill>
                  <a:sysClr val="windowText" lastClr="000000"/>
                </a:solidFill>
                <a:latin typeface="Calibri" panose="020F0502020204030204"/>
              </a:rPr>
              <a:t>Intimate and Personal Relationships Policy </a:t>
            </a:r>
          </a:p>
          <a:p>
            <a:pPr>
              <a:defRPr/>
            </a:pPr>
            <a:r>
              <a:rPr lang="en-US" sz="2400" dirty="0">
                <a:solidFill>
                  <a:sysClr val="windowText" lastClr="000000"/>
                </a:solidFill>
                <a:latin typeface="Calibri" panose="020F0502020204030204"/>
              </a:rPr>
              <a:t>New Equity, Diversity and Inclusion (EDI) Framework</a:t>
            </a:r>
          </a:p>
          <a:p>
            <a:r>
              <a:rPr lang="en-US" sz="2400" dirty="0">
                <a:solidFill>
                  <a:sysClr val="windowText" lastClr="000000"/>
                </a:solidFill>
                <a:latin typeface="Calibri" panose="020F0502020204030204"/>
              </a:rPr>
              <a:t>Embedding of </a:t>
            </a:r>
            <a:r>
              <a:rPr lang="en-US" sz="2400" dirty="0" err="1">
                <a:solidFill>
                  <a:sysClr val="windowText" lastClr="000000"/>
                </a:solidFill>
                <a:latin typeface="Calibri" panose="020F0502020204030204"/>
              </a:rPr>
              <a:t>m</a:t>
            </a:r>
            <a:r>
              <a:rPr lang="en-US" sz="2400" dirty="0" err="1">
                <a:solidFill>
                  <a:sysClr val="windowText" lastClr="000000"/>
                </a:solidFill>
                <a:latin typeface="Calibri" panose="020F0502020204030204" pitchFamily="34" charset="0"/>
                <a:cs typeface="Calibri" panose="020F0502020204030204" pitchFamily="34" charset="0"/>
              </a:rPr>
              <a:t>ā</a:t>
            </a:r>
            <a:r>
              <a:rPr lang="en-US" sz="2400" dirty="0" err="1">
                <a:solidFill>
                  <a:sysClr val="windowText" lastClr="000000"/>
                </a:solidFill>
                <a:latin typeface="Calibri"/>
              </a:rPr>
              <a:t>tauranga</a:t>
            </a:r>
            <a:r>
              <a:rPr lang="en-US" sz="2400" dirty="0">
                <a:solidFill>
                  <a:sysClr val="windowText" lastClr="000000"/>
                </a:solidFill>
                <a:latin typeface="Calibri"/>
              </a:rPr>
              <a:t> Māori in research and curriculum</a:t>
            </a:r>
          </a:p>
          <a:p>
            <a:pPr>
              <a:defRPr/>
            </a:pPr>
            <a:r>
              <a:rPr lang="en-US" sz="2400" dirty="0">
                <a:solidFill>
                  <a:sysClr val="windowText" lastClr="000000"/>
                </a:solidFill>
                <a:latin typeface="Calibri"/>
              </a:rPr>
              <a:t>Active recruitment of Māori and Pasifika staff</a:t>
            </a:r>
          </a:p>
          <a:p>
            <a:pPr marL="0" indent="0">
              <a:buNone/>
              <a:defRPr/>
            </a:pPr>
            <a:endParaRPr lang="en-US" dirty="0">
              <a:solidFill>
                <a:sysClr val="windowText" lastClr="000000"/>
              </a:solidFill>
              <a:latin typeface="Calibri" panose="020F0502020204030204"/>
            </a:endParaRPr>
          </a:p>
        </p:txBody>
      </p:sp>
    </p:spTree>
    <p:extLst>
      <p:ext uri="{BB962C8B-B14F-4D97-AF65-F5344CB8AC3E}">
        <p14:creationId xmlns:p14="http://schemas.microsoft.com/office/powerpoint/2010/main" val="386254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751405-2065-4D07-8391-451E880092C4}"/>
              </a:ext>
            </a:extLst>
          </p:cNvPr>
          <p:cNvSpPr txBox="1">
            <a:spLocks/>
          </p:cNvSpPr>
          <p:nvPr/>
        </p:nvSpPr>
        <p:spPr>
          <a:xfrm>
            <a:off x="1892417" y="365126"/>
            <a:ext cx="83309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ysClr val="windowText" lastClr="000000"/>
                </a:solidFill>
                <a:latin typeface="Calibri Light" panose="020F0302020204030204"/>
              </a:rPr>
              <a:t>Royal Society Te Ap</a:t>
            </a:r>
            <a:r>
              <a:rPr lang="en-US" sz="3200" b="1" dirty="0">
                <a:solidFill>
                  <a:sysClr val="windowText" lastClr="000000"/>
                </a:solidFill>
                <a:latin typeface="Calibri Light" panose="020F0302020204030204" pitchFamily="34" charset="0"/>
                <a:cs typeface="Calibri Light" panose="020F0302020204030204" pitchFamily="34" charset="0"/>
              </a:rPr>
              <a:t>ā</a:t>
            </a:r>
            <a:r>
              <a:rPr lang="en-US" sz="3200" b="1" dirty="0" err="1">
                <a:solidFill>
                  <a:sysClr val="windowText" lastClr="000000"/>
                </a:solidFill>
                <a:latin typeface="Calibri Light" panose="020F0302020204030204"/>
              </a:rPr>
              <a:t>rangi</a:t>
            </a:r>
            <a:r>
              <a:rPr lang="en-US" sz="3200" b="1" dirty="0">
                <a:solidFill>
                  <a:sysClr val="windowText" lastClr="000000"/>
                </a:solidFill>
                <a:latin typeface="Calibri Light" panose="020F0302020204030204"/>
              </a:rPr>
              <a:t> (2017-2021)</a:t>
            </a:r>
          </a:p>
        </p:txBody>
      </p:sp>
      <p:sp>
        <p:nvSpPr>
          <p:cNvPr id="5" name="Content Placeholder 2">
            <a:extLst>
              <a:ext uri="{FF2B5EF4-FFF2-40B4-BE49-F238E27FC236}">
                <a16:creationId xmlns:a16="http://schemas.microsoft.com/office/drawing/2014/main" id="{D0F36490-137A-489C-9C60-CEE948C9F67A}"/>
              </a:ext>
            </a:extLst>
          </p:cNvPr>
          <p:cNvSpPr txBox="1">
            <a:spLocks/>
          </p:cNvSpPr>
          <p:nvPr/>
        </p:nvSpPr>
        <p:spPr>
          <a:xfrm>
            <a:off x="1892417" y="1825625"/>
            <a:ext cx="83309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solidFill>
                  <a:sysClr val="windowText" lastClr="000000"/>
                </a:solidFill>
                <a:latin typeface="Calibri" panose="020F0502020204030204"/>
              </a:rPr>
              <a:t>Three Priorities</a:t>
            </a:r>
          </a:p>
          <a:p>
            <a:pPr>
              <a:defRPr/>
            </a:pPr>
            <a:r>
              <a:rPr lang="en-US" sz="2400" dirty="0">
                <a:solidFill>
                  <a:sysClr val="windowText" lastClr="000000"/>
                </a:solidFill>
                <a:latin typeface="Calibri" panose="020F0502020204030204"/>
              </a:rPr>
              <a:t>Enhancing equity and diversity in all its forms</a:t>
            </a:r>
          </a:p>
          <a:p>
            <a:pPr lvl="1">
              <a:defRPr/>
            </a:pPr>
            <a:r>
              <a:rPr lang="en-US" sz="1800" dirty="0">
                <a:solidFill>
                  <a:sysClr val="windowText" lastClr="000000"/>
                </a:solidFill>
                <a:latin typeface="Calibri" panose="020F0502020204030204"/>
              </a:rPr>
              <a:t>Better reflection of the increasingly heterogenous nature of our research sector</a:t>
            </a:r>
          </a:p>
          <a:p>
            <a:pPr marL="457200" lvl="1" indent="0">
              <a:buNone/>
              <a:defRPr/>
            </a:pPr>
            <a:endParaRPr lang="en-US" sz="1800" dirty="0">
              <a:solidFill>
                <a:sysClr val="windowText" lastClr="000000"/>
              </a:solidFill>
              <a:latin typeface="Calibri" panose="020F0502020204030204"/>
            </a:endParaRPr>
          </a:p>
          <a:p>
            <a:pPr>
              <a:defRPr/>
            </a:pPr>
            <a:r>
              <a:rPr lang="en-US" sz="2400" dirty="0">
                <a:solidFill>
                  <a:sysClr val="windowText" lastClr="000000"/>
                </a:solidFill>
                <a:latin typeface="Calibri" panose="020F0502020204030204"/>
              </a:rPr>
              <a:t>Building stronger relationships with Te </a:t>
            </a:r>
            <a:r>
              <a:rPr lang="en-US" sz="2400" dirty="0" err="1">
                <a:solidFill>
                  <a:sysClr val="windowText" lastClr="000000"/>
                </a:solidFill>
                <a:latin typeface="Calibri" panose="020F0502020204030204"/>
              </a:rPr>
              <a:t>Ao</a:t>
            </a:r>
            <a:r>
              <a:rPr lang="en-US" sz="2400" dirty="0">
                <a:solidFill>
                  <a:sysClr val="windowText" lastClr="000000"/>
                </a:solidFill>
                <a:latin typeface="Calibri" panose="020F0502020204030204"/>
              </a:rPr>
              <a:t> Māori </a:t>
            </a:r>
          </a:p>
          <a:p>
            <a:pPr lvl="1">
              <a:defRPr/>
            </a:pPr>
            <a:r>
              <a:rPr lang="en-US" sz="1800" dirty="0">
                <a:solidFill>
                  <a:sysClr val="windowText" lastClr="000000"/>
                </a:solidFill>
                <a:latin typeface="Calibri" panose="020F0502020204030204"/>
              </a:rPr>
              <a:t>Understand the past, present and future role of indigenous knowledges</a:t>
            </a:r>
          </a:p>
          <a:p>
            <a:pPr marL="457200" lvl="1" indent="0">
              <a:buNone/>
              <a:defRPr/>
            </a:pPr>
            <a:endParaRPr lang="en-US" sz="1800" dirty="0">
              <a:solidFill>
                <a:sysClr val="windowText" lastClr="000000"/>
              </a:solidFill>
              <a:latin typeface="Calibri" panose="020F0502020204030204"/>
            </a:endParaRPr>
          </a:p>
          <a:p>
            <a:pPr>
              <a:defRPr/>
            </a:pPr>
            <a:r>
              <a:rPr lang="en-US" sz="2400" dirty="0">
                <a:solidFill>
                  <a:sysClr val="windowText" lastClr="000000"/>
                </a:solidFill>
                <a:latin typeface="Calibri" panose="020F0502020204030204"/>
              </a:rPr>
              <a:t>Better support and recognition of early career researchers </a:t>
            </a:r>
          </a:p>
          <a:p>
            <a:pPr lvl="1">
              <a:defRPr/>
            </a:pPr>
            <a:r>
              <a:rPr lang="en-US" sz="1800" dirty="0">
                <a:solidFill>
                  <a:sysClr val="windowText" lastClr="000000"/>
                </a:solidFill>
                <a:latin typeface="Calibri" panose="020F0502020204030204"/>
              </a:rPr>
              <a:t>Engage with the priorities and experiences of a more diverse, more precariously employed, generation of researchers</a:t>
            </a:r>
          </a:p>
        </p:txBody>
      </p:sp>
    </p:spTree>
    <p:extLst>
      <p:ext uri="{BB962C8B-B14F-4D97-AF65-F5344CB8AC3E}">
        <p14:creationId xmlns:p14="http://schemas.microsoft.com/office/powerpoint/2010/main" val="280953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F07DE0-50CA-4583-8299-1C7D7AAB5C44}"/>
              </a:ext>
            </a:extLst>
          </p:cNvPr>
          <p:cNvSpPr txBox="1">
            <a:spLocks/>
          </p:cNvSpPr>
          <p:nvPr/>
        </p:nvSpPr>
        <p:spPr>
          <a:xfrm>
            <a:off x="1858862" y="365126"/>
            <a:ext cx="85071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ysClr val="windowText" lastClr="000000"/>
                </a:solidFill>
                <a:latin typeface="Calibri Light" panose="020F0302020204030204"/>
              </a:rPr>
              <a:t>Rethinking Research Excellence</a:t>
            </a:r>
          </a:p>
        </p:txBody>
      </p:sp>
      <p:sp>
        <p:nvSpPr>
          <p:cNvPr id="5" name="Content Placeholder 2">
            <a:extLst>
              <a:ext uri="{FF2B5EF4-FFF2-40B4-BE49-F238E27FC236}">
                <a16:creationId xmlns:a16="http://schemas.microsoft.com/office/drawing/2014/main" id="{F67CC2A8-2AA4-4D1C-B1BE-4632BC5CD37E}"/>
              </a:ext>
            </a:extLst>
          </p:cNvPr>
          <p:cNvSpPr txBox="1">
            <a:spLocks/>
          </p:cNvSpPr>
          <p:nvPr/>
        </p:nvSpPr>
        <p:spPr>
          <a:xfrm>
            <a:off x="1976306" y="1825625"/>
            <a:ext cx="8230300" cy="3937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200" dirty="0">
                <a:solidFill>
                  <a:sysClr val="windowText" lastClr="000000"/>
                </a:solidFill>
                <a:latin typeface="Calibri" panose="020F0502020204030204"/>
              </a:rPr>
              <a:t>Research excellence is more collaborative, more interdisciplinary and more engaged than often </a:t>
            </a:r>
            <a:r>
              <a:rPr lang="en-US" sz="2200" dirty="0" err="1">
                <a:solidFill>
                  <a:sysClr val="windowText" lastClr="000000"/>
                </a:solidFill>
                <a:latin typeface="Calibri" panose="020F0502020204030204"/>
              </a:rPr>
              <a:t>recognised</a:t>
            </a:r>
            <a:endParaRPr lang="en-US" sz="2200" dirty="0">
              <a:solidFill>
                <a:sysClr val="windowText" lastClr="000000"/>
              </a:solidFill>
              <a:latin typeface="Calibri" panose="020F0502020204030204"/>
            </a:endParaRPr>
          </a:p>
          <a:p>
            <a:pPr>
              <a:defRPr/>
            </a:pPr>
            <a:r>
              <a:rPr lang="en-US" sz="2200" dirty="0">
                <a:solidFill>
                  <a:sysClr val="windowText" lastClr="000000"/>
                </a:solidFill>
                <a:latin typeface="Calibri" panose="020F0502020204030204"/>
              </a:rPr>
              <a:t>Rethinking research excellence has allowed us to better </a:t>
            </a:r>
            <a:r>
              <a:rPr lang="en-US" sz="2200" dirty="0" err="1">
                <a:solidFill>
                  <a:sysClr val="windowText" lastClr="000000"/>
                </a:solidFill>
                <a:latin typeface="Calibri" panose="020F0502020204030204"/>
              </a:rPr>
              <a:t>recognise</a:t>
            </a:r>
            <a:r>
              <a:rPr lang="en-US" sz="2200" dirty="0">
                <a:solidFill>
                  <a:sysClr val="windowText" lastClr="000000"/>
                </a:solidFill>
                <a:latin typeface="Calibri" panose="020F0502020204030204"/>
              </a:rPr>
              <a:t> the contributions of women, applied researchers and Māori and Pasifika researchers (2020 cohort of Royal Society Fellows was 50% Māori) </a:t>
            </a:r>
          </a:p>
          <a:p>
            <a:r>
              <a:rPr lang="en-US" sz="2200" dirty="0">
                <a:solidFill>
                  <a:sysClr val="windowText" lastClr="000000"/>
                </a:solidFill>
                <a:latin typeface="Calibri" panose="020F0502020204030204"/>
              </a:rPr>
              <a:t>Has required stronger engagement beyond the universities, including </a:t>
            </a:r>
            <a:r>
              <a:rPr lang="en-US" sz="2200" dirty="0">
                <a:solidFill>
                  <a:sysClr val="windowText" lastClr="000000"/>
                </a:solidFill>
                <a:latin typeface="Calibri" panose="020F0502020204030204" pitchFamily="34" charset="0"/>
                <a:cs typeface="Calibri" panose="020F0502020204030204" pitchFamily="34" charset="0"/>
              </a:rPr>
              <a:t>with government scientists, independent research </a:t>
            </a:r>
            <a:r>
              <a:rPr lang="en-US" sz="2200" dirty="0" err="1">
                <a:solidFill>
                  <a:sysClr val="windowText" lastClr="000000"/>
                </a:solidFill>
                <a:latin typeface="Calibri" panose="020F0502020204030204" pitchFamily="34" charset="0"/>
                <a:cs typeface="Calibri" panose="020F0502020204030204" pitchFamily="34" charset="0"/>
              </a:rPr>
              <a:t>organisations</a:t>
            </a:r>
            <a:r>
              <a:rPr lang="en-US" sz="2200" dirty="0">
                <a:solidFill>
                  <a:sysClr val="windowText" lastClr="000000"/>
                </a:solidFill>
                <a:latin typeface="Calibri" panose="020F0502020204030204" pitchFamily="34" charset="0"/>
                <a:cs typeface="Calibri" panose="020F0502020204030204" pitchFamily="34" charset="0"/>
              </a:rPr>
              <a:t> and Mā</a:t>
            </a:r>
            <a:r>
              <a:rPr lang="en-US" sz="2200" dirty="0" err="1">
                <a:solidFill>
                  <a:sysClr val="windowText" lastClr="000000"/>
                </a:solidFill>
                <a:latin typeface="Calibri" panose="020F0502020204030204" pitchFamily="34" charset="0"/>
                <a:cs typeface="Calibri" panose="020F0502020204030204" pitchFamily="34" charset="0"/>
              </a:rPr>
              <a:t>ori</a:t>
            </a:r>
            <a:r>
              <a:rPr lang="en-US" sz="2200" dirty="0">
                <a:solidFill>
                  <a:sysClr val="windowText" lastClr="000000"/>
                </a:solidFill>
                <a:latin typeface="Calibri" panose="020F0502020204030204" pitchFamily="34" charset="0"/>
                <a:cs typeface="Calibri" panose="020F0502020204030204" pitchFamily="34" charset="0"/>
              </a:rPr>
              <a:t> </a:t>
            </a:r>
            <a:r>
              <a:rPr lang="en-US" sz="2200" dirty="0" err="1">
                <a:solidFill>
                  <a:sysClr val="windowText" lastClr="000000"/>
                </a:solidFill>
                <a:latin typeface="Calibri" panose="020F0502020204030204" pitchFamily="34" charset="0"/>
                <a:cs typeface="Calibri" panose="020F0502020204030204" pitchFamily="34" charset="0"/>
              </a:rPr>
              <a:t>organisations</a:t>
            </a:r>
            <a:endParaRPr lang="en-US" sz="2200" dirty="0">
              <a:solidFill>
                <a:sysClr val="windowText" lastClr="000000"/>
              </a:solidFill>
              <a:latin typeface="Calibri" panose="020F0502020204030204" pitchFamily="34" charset="0"/>
              <a:cs typeface="Calibri" panose="020F0502020204030204" pitchFamily="34" charset="0"/>
            </a:endParaRPr>
          </a:p>
          <a:p>
            <a:pPr>
              <a:defRPr/>
            </a:pPr>
            <a:r>
              <a:rPr lang="en-US" sz="2200" dirty="0">
                <a:solidFill>
                  <a:sysClr val="windowText" lastClr="000000"/>
                </a:solidFill>
                <a:latin typeface="Calibri" panose="020F0502020204030204"/>
              </a:rPr>
              <a:t>More diverse and inclusive participation in all Royal Society activities  </a:t>
            </a:r>
          </a:p>
          <a:p>
            <a:pPr>
              <a:defRPr/>
            </a:pPr>
            <a:endParaRPr lang="en-US" dirty="0">
              <a:solidFill>
                <a:sysClr val="windowText" lastClr="000000"/>
              </a:solidFill>
              <a:latin typeface="Calibri" panose="020F0502020204030204"/>
            </a:endParaRPr>
          </a:p>
        </p:txBody>
      </p:sp>
    </p:spTree>
    <p:extLst>
      <p:ext uri="{BB962C8B-B14F-4D97-AF65-F5344CB8AC3E}">
        <p14:creationId xmlns:p14="http://schemas.microsoft.com/office/powerpoint/2010/main" val="8765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r>
              <a:rPr lang="en-US" sz="3300" b="1" dirty="0">
                <a:solidFill>
                  <a:srgbClr val="820000"/>
                </a:solidFill>
                <a:latin typeface="Garamond" panose="02020404030301010803" pitchFamily="18" charset="0"/>
              </a:rPr>
              <a:t>David Budtz Pedersen</a:t>
            </a:r>
          </a:p>
          <a:p>
            <a:pPr algn="ctr">
              <a:spcAft>
                <a:spcPts val="1800"/>
              </a:spcAft>
            </a:pPr>
            <a:r>
              <a:rPr lang="en-US" sz="2500" i="1" dirty="0">
                <a:latin typeface="Garamond" panose="02020404030301010803" pitchFamily="18" charset="0"/>
              </a:rPr>
              <a:t>Director of the </a:t>
            </a:r>
            <a:r>
              <a:rPr lang="en-US" sz="2500" i="1" dirty="0" err="1">
                <a:latin typeface="Garamond" panose="02020404030301010803" pitchFamily="18" charset="0"/>
              </a:rPr>
              <a:t>Humanomics</a:t>
            </a:r>
            <a:r>
              <a:rPr lang="en-US" sz="2500" i="1" dirty="0">
                <a:latin typeface="Garamond" panose="02020404030301010803" pitchFamily="18" charset="0"/>
              </a:rPr>
              <a:t> Research Centre, Denmark</a:t>
            </a: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p:txBody>
      </p:sp>
    </p:spTree>
    <p:extLst>
      <p:ext uri="{BB962C8B-B14F-4D97-AF65-F5344CB8AC3E}">
        <p14:creationId xmlns:p14="http://schemas.microsoft.com/office/powerpoint/2010/main" val="127315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E68AD-9F59-496D-87CB-DE5C3D17C54C}"/>
              </a:ext>
            </a:extLst>
          </p:cNvPr>
          <p:cNvSpPr txBox="1">
            <a:spLocks/>
          </p:cNvSpPr>
          <p:nvPr/>
        </p:nvSpPr>
        <p:spPr>
          <a:xfrm>
            <a:off x="1967918" y="365126"/>
            <a:ext cx="82219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ysClr val="windowText" lastClr="000000"/>
                </a:solidFill>
                <a:latin typeface="Calibri Light" panose="020F0302020204030204"/>
              </a:rPr>
              <a:t>Rethinking Research E</a:t>
            </a:r>
            <a:r>
              <a:rPr lang="en-US" sz="3200" b="1" dirty="0" err="1">
                <a:solidFill>
                  <a:sysClr val="windowText" lastClr="000000"/>
                </a:solidFill>
                <a:latin typeface="Calibri Light" panose="020F0302020204030204"/>
              </a:rPr>
              <a:t>xcellence</a:t>
            </a:r>
            <a:r>
              <a:rPr lang="en-US" sz="3200" b="1" dirty="0">
                <a:solidFill>
                  <a:sysClr val="windowText" lastClr="000000"/>
                </a:solidFill>
                <a:latin typeface="Calibri Light" panose="020F0302020204030204"/>
              </a:rPr>
              <a:t> and Impact  </a:t>
            </a:r>
          </a:p>
        </p:txBody>
      </p:sp>
      <p:sp>
        <p:nvSpPr>
          <p:cNvPr id="5" name="Content Placeholder 2">
            <a:extLst>
              <a:ext uri="{FF2B5EF4-FFF2-40B4-BE49-F238E27FC236}">
                <a16:creationId xmlns:a16="http://schemas.microsoft.com/office/drawing/2014/main" id="{E2E8B112-F7D4-49C7-A7B0-7339DAA5CF34}"/>
              </a:ext>
            </a:extLst>
          </p:cNvPr>
          <p:cNvSpPr txBox="1">
            <a:spLocks/>
          </p:cNvSpPr>
          <p:nvPr/>
        </p:nvSpPr>
        <p:spPr>
          <a:xfrm>
            <a:off x="1967918" y="1825625"/>
            <a:ext cx="8221910" cy="3870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ysClr val="windowText" lastClr="000000"/>
                </a:solidFill>
                <a:latin typeface="Calibri" panose="020F0502020204030204"/>
              </a:rPr>
              <a:t>Changing who we are and how we do things, including building cultural and linguistic confidence</a:t>
            </a:r>
          </a:p>
          <a:p>
            <a:pPr>
              <a:defRPr/>
            </a:pPr>
            <a:r>
              <a:rPr lang="en-US" sz="2400" dirty="0">
                <a:solidFill>
                  <a:sysClr val="windowText" lastClr="000000"/>
                </a:solidFill>
                <a:latin typeface="Calibri" panose="020F0502020204030204"/>
              </a:rPr>
              <a:t>Developing reciprocal and mutually respectful relationships well beyond traditional academic networks</a:t>
            </a:r>
          </a:p>
          <a:p>
            <a:pPr lvl="1">
              <a:defRPr/>
            </a:pPr>
            <a:r>
              <a:rPr lang="en-US" sz="1800" dirty="0" err="1">
                <a:solidFill>
                  <a:sysClr val="windowText" lastClr="000000"/>
                </a:solidFill>
                <a:latin typeface="Calibri" panose="020F0502020204030204"/>
              </a:rPr>
              <a:t>Tuia</a:t>
            </a:r>
            <a:r>
              <a:rPr lang="en-US" sz="1800" dirty="0">
                <a:solidFill>
                  <a:sysClr val="windowText" lastClr="000000"/>
                </a:solidFill>
                <a:latin typeface="Calibri" panose="020F0502020204030204"/>
              </a:rPr>
              <a:t> 250</a:t>
            </a:r>
          </a:p>
          <a:p>
            <a:pPr>
              <a:defRPr/>
            </a:pPr>
            <a:r>
              <a:rPr lang="en-US" sz="2400" dirty="0">
                <a:solidFill>
                  <a:sysClr val="windowText" lastClr="000000"/>
                </a:solidFill>
                <a:latin typeface="Calibri" panose="020F0502020204030204"/>
              </a:rPr>
              <a:t>Bringing our expertise to bear on issues of wider concern to the New Zealand public </a:t>
            </a:r>
          </a:p>
          <a:p>
            <a:pPr lvl="1">
              <a:defRPr/>
            </a:pPr>
            <a:r>
              <a:rPr lang="en-US" sz="1800" dirty="0">
                <a:solidFill>
                  <a:sysClr val="windowText" lastClr="000000"/>
                </a:solidFill>
                <a:latin typeface="Calibri" panose="020F0502020204030204"/>
              </a:rPr>
              <a:t>New Zealand School curriculum</a:t>
            </a:r>
          </a:p>
          <a:p>
            <a:pPr lvl="1">
              <a:defRPr/>
            </a:pPr>
            <a:r>
              <a:rPr lang="en-US" sz="1800" dirty="0">
                <a:solidFill>
                  <a:sysClr val="windowText" lastClr="000000"/>
                </a:solidFill>
                <a:latin typeface="Calibri" panose="020F0502020204030204"/>
              </a:rPr>
              <a:t>Early Career </a:t>
            </a:r>
            <a:r>
              <a:rPr lang="en-US" sz="1800" dirty="0" err="1">
                <a:solidFill>
                  <a:sysClr val="windowText" lastClr="000000"/>
                </a:solidFill>
                <a:latin typeface="Calibri" panose="020F0502020204030204"/>
              </a:rPr>
              <a:t>labour</a:t>
            </a:r>
            <a:r>
              <a:rPr lang="en-US" sz="1800" dirty="0">
                <a:solidFill>
                  <a:sysClr val="windowText" lastClr="000000"/>
                </a:solidFill>
                <a:latin typeface="Calibri" panose="020F0502020204030204"/>
              </a:rPr>
              <a:t> market </a:t>
            </a:r>
          </a:p>
          <a:p>
            <a:pPr lvl="1">
              <a:defRPr/>
            </a:pPr>
            <a:r>
              <a:rPr lang="en-US" sz="1800" dirty="0" err="1">
                <a:solidFill>
                  <a:sysClr val="windowText" lastClr="000000"/>
                </a:solidFill>
                <a:latin typeface="Calibri" panose="020F0502020204030204"/>
              </a:rPr>
              <a:t>Covid</a:t>
            </a:r>
            <a:r>
              <a:rPr lang="en-US" sz="1800" dirty="0">
                <a:solidFill>
                  <a:sysClr val="windowText" lastClr="000000"/>
                </a:solidFill>
                <a:latin typeface="Calibri" panose="020F0502020204030204"/>
              </a:rPr>
              <a:t>, Plastics, Inequalities </a:t>
            </a:r>
          </a:p>
        </p:txBody>
      </p:sp>
    </p:spTree>
    <p:extLst>
      <p:ext uri="{BB962C8B-B14F-4D97-AF65-F5344CB8AC3E}">
        <p14:creationId xmlns:p14="http://schemas.microsoft.com/office/powerpoint/2010/main" val="584065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D55118-26A9-48C9-95CB-330538EF10DD}"/>
              </a:ext>
            </a:extLst>
          </p:cNvPr>
          <p:cNvSpPr txBox="1">
            <a:spLocks/>
          </p:cNvSpPr>
          <p:nvPr/>
        </p:nvSpPr>
        <p:spPr>
          <a:xfrm>
            <a:off x="1976306" y="365125"/>
            <a:ext cx="8146410" cy="1363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ysClr val="windowText" lastClr="000000"/>
                </a:solidFill>
                <a:latin typeface="Calibri Light" panose="020F0302020204030204"/>
              </a:rPr>
              <a:t>PBRF Sector Reference Group (2021-23) </a:t>
            </a:r>
          </a:p>
        </p:txBody>
      </p:sp>
      <p:sp>
        <p:nvSpPr>
          <p:cNvPr id="5" name="Content Placeholder 2">
            <a:extLst>
              <a:ext uri="{FF2B5EF4-FFF2-40B4-BE49-F238E27FC236}">
                <a16:creationId xmlns:a16="http://schemas.microsoft.com/office/drawing/2014/main" id="{A659AA72-D38B-4B55-8FC8-E59612C6F342}"/>
              </a:ext>
            </a:extLst>
          </p:cNvPr>
          <p:cNvSpPr txBox="1">
            <a:spLocks/>
          </p:cNvSpPr>
          <p:nvPr/>
        </p:nvSpPr>
        <p:spPr>
          <a:xfrm>
            <a:off x="1976306" y="1825625"/>
            <a:ext cx="8146410" cy="3836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ysClr val="windowText" lastClr="000000"/>
                </a:solidFill>
                <a:latin typeface="Calibri" panose="020F0502020204030204"/>
              </a:rPr>
              <a:t>PBRF is New Zealand’s national research assessment exercise  </a:t>
            </a:r>
          </a:p>
          <a:p>
            <a:pPr>
              <a:defRPr/>
            </a:pPr>
            <a:r>
              <a:rPr lang="en-US" sz="2400" dirty="0">
                <a:solidFill>
                  <a:sysClr val="windowText" lastClr="000000"/>
                </a:solidFill>
                <a:latin typeface="Calibri" panose="020F0502020204030204"/>
              </a:rPr>
              <a:t>Next PBRF round is in 2025</a:t>
            </a:r>
          </a:p>
          <a:p>
            <a:pPr>
              <a:defRPr/>
            </a:pPr>
            <a:r>
              <a:rPr lang="en-US" sz="2400" dirty="0">
                <a:solidFill>
                  <a:sysClr val="windowText" lastClr="000000"/>
                </a:solidFill>
                <a:latin typeface="Calibri" panose="020F0502020204030204"/>
              </a:rPr>
              <a:t>Government has agreed important changes to PBRF</a:t>
            </a:r>
          </a:p>
          <a:p>
            <a:pPr lvl="1">
              <a:defRPr/>
            </a:pPr>
            <a:r>
              <a:rPr lang="en-US" sz="1800" dirty="0">
                <a:solidFill>
                  <a:sysClr val="windowText" lastClr="000000"/>
                </a:solidFill>
                <a:latin typeface="Calibri" panose="020F0502020204030204"/>
              </a:rPr>
              <a:t>A more holistic approach to </a:t>
            </a:r>
            <a:r>
              <a:rPr lang="en-US" sz="1800" dirty="0" err="1">
                <a:solidFill>
                  <a:sysClr val="windowText" lastClr="000000"/>
                </a:solidFill>
                <a:latin typeface="Calibri" panose="020F0502020204030204"/>
              </a:rPr>
              <a:t>recognising</a:t>
            </a:r>
            <a:r>
              <a:rPr lang="en-US" sz="1800" dirty="0">
                <a:solidFill>
                  <a:sysClr val="windowText" lastClr="000000"/>
                </a:solidFill>
                <a:latin typeface="Calibri" panose="020F0502020204030204"/>
              </a:rPr>
              <a:t> and rewarding research and research excellence</a:t>
            </a:r>
          </a:p>
          <a:p>
            <a:pPr lvl="1">
              <a:defRPr/>
            </a:pPr>
            <a:r>
              <a:rPr lang="en-US" sz="1800" dirty="0">
                <a:solidFill>
                  <a:sysClr val="windowText" lastClr="000000"/>
                </a:solidFill>
                <a:latin typeface="Calibri" panose="020F0502020204030204"/>
              </a:rPr>
              <a:t>Better reflection of the partnership between Māori and the Crown</a:t>
            </a:r>
          </a:p>
          <a:p>
            <a:pPr lvl="1">
              <a:defRPr/>
            </a:pPr>
            <a:r>
              <a:rPr lang="en-US" sz="1800" dirty="0" err="1">
                <a:solidFill>
                  <a:sysClr val="windowText" lastClr="000000"/>
                </a:solidFill>
                <a:latin typeface="Calibri" panose="020F0502020204030204"/>
              </a:rPr>
              <a:t>Recognise</a:t>
            </a:r>
            <a:r>
              <a:rPr lang="en-US" sz="1800" dirty="0">
                <a:solidFill>
                  <a:sysClr val="windowText" lastClr="000000"/>
                </a:solidFill>
                <a:latin typeface="Calibri" panose="020F0502020204030204"/>
              </a:rPr>
              <a:t> and build the growing diversity of the research community in New Zealand </a:t>
            </a:r>
          </a:p>
          <a:p>
            <a:pPr lvl="1">
              <a:defRPr/>
            </a:pPr>
            <a:r>
              <a:rPr lang="en-US" sz="1800" dirty="0">
                <a:solidFill>
                  <a:sysClr val="windowText" lastClr="000000"/>
                </a:solidFill>
                <a:latin typeface="Calibri" panose="020F0502020204030204"/>
              </a:rPr>
              <a:t>Address inequities in different aspects of the tertiary research, research assessment and amongst researchers themselves </a:t>
            </a:r>
          </a:p>
        </p:txBody>
      </p:sp>
    </p:spTree>
    <p:extLst>
      <p:ext uri="{BB962C8B-B14F-4D97-AF65-F5344CB8AC3E}">
        <p14:creationId xmlns:p14="http://schemas.microsoft.com/office/powerpoint/2010/main" val="2925541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06A8E8-DCEA-4D98-A7F6-4A8ECF391DD4}"/>
              </a:ext>
            </a:extLst>
          </p:cNvPr>
          <p:cNvSpPr txBox="1">
            <a:spLocks/>
          </p:cNvSpPr>
          <p:nvPr/>
        </p:nvSpPr>
        <p:spPr>
          <a:xfrm>
            <a:off x="1980851" y="423849"/>
            <a:ext cx="82302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ysClr val="windowText" lastClr="000000"/>
                </a:solidFill>
                <a:latin typeface="Calibri Light" panose="020F0302020204030204"/>
              </a:rPr>
              <a:t>New Principles for PBRF  </a:t>
            </a:r>
          </a:p>
        </p:txBody>
      </p:sp>
      <p:sp>
        <p:nvSpPr>
          <p:cNvPr id="5" name="Content Placeholder 2">
            <a:extLst>
              <a:ext uri="{FF2B5EF4-FFF2-40B4-BE49-F238E27FC236}">
                <a16:creationId xmlns:a16="http://schemas.microsoft.com/office/drawing/2014/main" id="{F8D16216-73B3-4908-8F5E-3A1C64C92D14}"/>
              </a:ext>
            </a:extLst>
          </p:cNvPr>
          <p:cNvSpPr txBox="1">
            <a:spLocks/>
          </p:cNvSpPr>
          <p:nvPr/>
        </p:nvSpPr>
        <p:spPr>
          <a:xfrm>
            <a:off x="1980851" y="1884348"/>
            <a:ext cx="8230299" cy="38201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ysClr val="windowText" lastClr="000000"/>
                </a:solidFill>
                <a:latin typeface="Calibri" panose="020F0502020204030204"/>
              </a:rPr>
              <a:t>Partnership: the PBRF should reflect the bicultural nature of Aotearoa New Zealand and the special role and status of the Treaty of Waitangi/Te </a:t>
            </a:r>
            <a:r>
              <a:rPr lang="en-US" sz="2400" dirty="0" err="1">
                <a:solidFill>
                  <a:sysClr val="windowText" lastClr="000000"/>
                </a:solidFill>
                <a:latin typeface="Calibri" panose="020F0502020204030204"/>
              </a:rPr>
              <a:t>Triti</a:t>
            </a:r>
            <a:r>
              <a:rPr lang="en-US" sz="2400" dirty="0">
                <a:solidFill>
                  <a:sysClr val="windowText" lastClr="000000"/>
                </a:solidFill>
                <a:latin typeface="Calibri" panose="020F0502020204030204"/>
              </a:rPr>
              <a:t> o Waitangi </a:t>
            </a:r>
          </a:p>
          <a:p>
            <a:pPr>
              <a:defRPr/>
            </a:pPr>
            <a:r>
              <a:rPr lang="en-US" sz="2400" dirty="0">
                <a:solidFill>
                  <a:sysClr val="windowText" lastClr="000000"/>
                </a:solidFill>
                <a:latin typeface="Calibri" panose="020F0502020204030204"/>
              </a:rPr>
              <a:t>Equity: different measures and resources are needed to ensure that the measurement of research excellence leads to equitable outcomes </a:t>
            </a:r>
          </a:p>
          <a:p>
            <a:pPr>
              <a:defRPr/>
            </a:pPr>
            <a:r>
              <a:rPr lang="en-US" sz="2400" dirty="0">
                <a:solidFill>
                  <a:sysClr val="windowText" lastClr="000000"/>
                </a:solidFill>
                <a:latin typeface="Calibri" panose="020F0502020204030204"/>
              </a:rPr>
              <a:t>Inclusiveness: the PBRF should encourage and reflect the full diversity of epistemologies, knowledges and methodologies to reflect Aotearoa New Zealand’s people </a:t>
            </a:r>
          </a:p>
        </p:txBody>
      </p:sp>
    </p:spTree>
    <p:extLst>
      <p:ext uri="{BB962C8B-B14F-4D97-AF65-F5344CB8AC3E}">
        <p14:creationId xmlns:p14="http://schemas.microsoft.com/office/powerpoint/2010/main" val="533400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F29969-3C63-490D-B469-E19CD8C3BA1D}"/>
              </a:ext>
            </a:extLst>
          </p:cNvPr>
          <p:cNvSpPr txBox="1">
            <a:spLocks/>
          </p:cNvSpPr>
          <p:nvPr/>
        </p:nvSpPr>
        <p:spPr>
          <a:xfrm>
            <a:off x="1959878" y="365126"/>
            <a:ext cx="82722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ysClr val="windowText" lastClr="000000"/>
                </a:solidFill>
                <a:latin typeface="Calibri Light" panose="020F0302020204030204"/>
              </a:rPr>
              <a:t>Implications for Excellence, Engagement and Impact  </a:t>
            </a:r>
          </a:p>
        </p:txBody>
      </p:sp>
      <p:sp>
        <p:nvSpPr>
          <p:cNvPr id="5" name="Content Placeholder 2">
            <a:extLst>
              <a:ext uri="{FF2B5EF4-FFF2-40B4-BE49-F238E27FC236}">
                <a16:creationId xmlns:a16="http://schemas.microsoft.com/office/drawing/2014/main" id="{F691FA5A-E41E-4C5C-8734-0255C021EC6E}"/>
              </a:ext>
            </a:extLst>
          </p:cNvPr>
          <p:cNvSpPr txBox="1">
            <a:spLocks/>
          </p:cNvSpPr>
          <p:nvPr/>
        </p:nvSpPr>
        <p:spPr>
          <a:xfrm>
            <a:off x="1959878" y="1934682"/>
            <a:ext cx="8272244" cy="3736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ysClr val="windowText" lastClr="000000"/>
                </a:solidFill>
                <a:latin typeface="Calibri" panose="020F0502020204030204"/>
              </a:rPr>
              <a:t>Definition of research excellence should encompass the production of research, engagement and impact relating to that research</a:t>
            </a:r>
          </a:p>
          <a:p>
            <a:pPr>
              <a:defRPr/>
            </a:pPr>
            <a:r>
              <a:rPr lang="en-US" sz="2400" dirty="0">
                <a:solidFill>
                  <a:sysClr val="windowText" lastClr="000000"/>
                </a:solidFill>
                <a:latin typeface="Calibri" panose="020F0502020204030204"/>
              </a:rPr>
              <a:t>Research excellence should support vibrant, diverse and inclusive research cultures </a:t>
            </a:r>
          </a:p>
          <a:p>
            <a:pPr>
              <a:defRPr/>
            </a:pPr>
            <a:r>
              <a:rPr lang="en-US" sz="2400" dirty="0">
                <a:solidFill>
                  <a:sysClr val="windowText" lastClr="000000"/>
                </a:solidFill>
                <a:latin typeface="Calibri" panose="020F0502020204030204"/>
              </a:rPr>
              <a:t>Rather than simple </a:t>
            </a:r>
            <a:r>
              <a:rPr lang="en-US" sz="2400" dirty="0" err="1">
                <a:solidFill>
                  <a:sysClr val="windowText" lastClr="000000"/>
                </a:solidFill>
                <a:latin typeface="Calibri" panose="020F0502020204030204"/>
              </a:rPr>
              <a:t>categorisations</a:t>
            </a:r>
            <a:r>
              <a:rPr lang="en-US" sz="2400" dirty="0">
                <a:solidFill>
                  <a:sysClr val="windowText" lastClr="000000"/>
                </a:solidFill>
                <a:latin typeface="Calibri" panose="020F0502020204030204"/>
              </a:rPr>
              <a:t> such as basic or applied, traditional or non-traditional, we need to find ways to draw out the richest examples of research excellence across production, engagement, impact and support for research cultures</a:t>
            </a:r>
          </a:p>
        </p:txBody>
      </p:sp>
    </p:spTree>
    <p:extLst>
      <p:ext uri="{BB962C8B-B14F-4D97-AF65-F5344CB8AC3E}">
        <p14:creationId xmlns:p14="http://schemas.microsoft.com/office/powerpoint/2010/main" val="3230277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869351-8E4E-4022-BEAE-F078B2DF56C5}"/>
              </a:ext>
            </a:extLst>
          </p:cNvPr>
          <p:cNvSpPr txBox="1">
            <a:spLocks/>
          </p:cNvSpPr>
          <p:nvPr/>
        </p:nvSpPr>
        <p:spPr>
          <a:xfrm>
            <a:off x="1967919" y="365126"/>
            <a:ext cx="8230299" cy="1019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ysClr val="windowText" lastClr="000000"/>
                </a:solidFill>
                <a:latin typeface="Calibri Light" panose="020F0302020204030204"/>
              </a:rPr>
              <a:t>Conclusion </a:t>
            </a:r>
          </a:p>
        </p:txBody>
      </p:sp>
      <p:sp>
        <p:nvSpPr>
          <p:cNvPr id="5" name="Content Placeholder 2">
            <a:extLst>
              <a:ext uri="{FF2B5EF4-FFF2-40B4-BE49-F238E27FC236}">
                <a16:creationId xmlns:a16="http://schemas.microsoft.com/office/drawing/2014/main" id="{AE4C7FED-6D33-41EA-B6C9-6DEEB35A1FED}"/>
              </a:ext>
            </a:extLst>
          </p:cNvPr>
          <p:cNvSpPr txBox="1">
            <a:spLocks/>
          </p:cNvSpPr>
          <p:nvPr/>
        </p:nvSpPr>
        <p:spPr>
          <a:xfrm>
            <a:off x="2093752" y="1712681"/>
            <a:ext cx="8230299" cy="3782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200" dirty="0">
                <a:solidFill>
                  <a:sysClr val="windowText" lastClr="000000"/>
                </a:solidFill>
                <a:latin typeface="Calibri" panose="020F0502020204030204"/>
              </a:rPr>
              <a:t>High quality research, information and knowledge are crucial to better economic, environmental and social outcomes </a:t>
            </a:r>
          </a:p>
          <a:p>
            <a:pPr>
              <a:defRPr/>
            </a:pPr>
            <a:r>
              <a:rPr lang="en-US" sz="2200" dirty="0">
                <a:solidFill>
                  <a:sysClr val="windowText" lastClr="000000"/>
                </a:solidFill>
                <a:latin typeface="Calibri" panose="020F0502020204030204"/>
              </a:rPr>
              <a:t>Need a research sector that better reflects our wider communities </a:t>
            </a:r>
          </a:p>
          <a:p>
            <a:pPr>
              <a:defRPr/>
            </a:pPr>
            <a:r>
              <a:rPr lang="en-US" sz="2200" dirty="0">
                <a:solidFill>
                  <a:sysClr val="windowText" lastClr="000000"/>
                </a:solidFill>
                <a:latin typeface="Calibri" panose="020F0502020204030204"/>
              </a:rPr>
              <a:t>Will require us to rethink excellence, foster new relationships, and enhance impact  </a:t>
            </a:r>
          </a:p>
          <a:p>
            <a:pPr>
              <a:defRPr/>
            </a:pPr>
            <a:r>
              <a:rPr lang="en-US" sz="2200" dirty="0">
                <a:solidFill>
                  <a:sysClr val="windowText" lastClr="000000"/>
                </a:solidFill>
                <a:latin typeface="Calibri" panose="020F0502020204030204"/>
              </a:rPr>
              <a:t>Interdisciplinarity and epistemological diversity are increasingly important in this changing research landscape </a:t>
            </a:r>
          </a:p>
          <a:p>
            <a:pPr>
              <a:defRPr/>
            </a:pPr>
            <a:r>
              <a:rPr lang="en-US" sz="2200" dirty="0">
                <a:solidFill>
                  <a:sysClr val="windowText" lastClr="000000"/>
                </a:solidFill>
                <a:latin typeface="Calibri" panose="020F0502020204030204"/>
              </a:rPr>
              <a:t>Equity, diversity and inclusion will enhance impact </a:t>
            </a:r>
          </a:p>
          <a:p>
            <a:pPr>
              <a:defRPr/>
            </a:pPr>
            <a:r>
              <a:rPr lang="en-US" sz="2200" dirty="0">
                <a:solidFill>
                  <a:sysClr val="windowText" lastClr="000000"/>
                </a:solidFill>
                <a:latin typeface="Calibri" panose="020F0502020204030204"/>
              </a:rPr>
              <a:t>Aim is a more just environmental, economic and social future</a:t>
            </a:r>
          </a:p>
          <a:p>
            <a:pPr marL="0" indent="0">
              <a:buNone/>
              <a:defRPr/>
            </a:pPr>
            <a:endParaRPr lang="en-US" dirty="0">
              <a:solidFill>
                <a:sysClr val="windowText" lastClr="000000"/>
              </a:solidFill>
              <a:latin typeface="Calibri" panose="020F0502020204030204"/>
            </a:endParaRPr>
          </a:p>
        </p:txBody>
      </p:sp>
    </p:spTree>
    <p:extLst>
      <p:ext uri="{BB962C8B-B14F-4D97-AF65-F5344CB8AC3E}">
        <p14:creationId xmlns:p14="http://schemas.microsoft.com/office/powerpoint/2010/main" val="1255805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r>
              <a:rPr lang="en-US" sz="3300" b="1" dirty="0">
                <a:solidFill>
                  <a:srgbClr val="820000"/>
                </a:solidFill>
                <a:latin typeface="Garamond" panose="02020404030301010803" pitchFamily="18" charset="0"/>
              </a:rPr>
              <a:t>Karen Maguire</a:t>
            </a:r>
          </a:p>
          <a:p>
            <a:pPr algn="ctr">
              <a:spcAft>
                <a:spcPts val="1800"/>
              </a:spcAft>
            </a:pPr>
            <a:r>
              <a:rPr lang="en-US" sz="2500" i="1" dirty="0">
                <a:latin typeface="Garamond" panose="02020404030301010803" pitchFamily="18" charset="0"/>
              </a:rPr>
              <a:t>Head of Division Local Employment, Skills and Social Innovation, OECD</a:t>
            </a: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p:txBody>
      </p:sp>
    </p:spTree>
    <p:extLst>
      <p:ext uri="{BB962C8B-B14F-4D97-AF65-F5344CB8AC3E}">
        <p14:creationId xmlns:p14="http://schemas.microsoft.com/office/powerpoint/2010/main" val="4221630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8399" y="1258330"/>
            <a:ext cx="9187988" cy="4131900"/>
          </a:xfrm>
        </p:spPr>
        <p:txBody>
          <a:bodyPr/>
          <a:lstStyle/>
          <a:p>
            <a:r>
              <a:rPr lang="en-GB" dirty="0"/>
              <a:t>Social impact measurement for policy: </a:t>
            </a:r>
            <a:br>
              <a:rPr lang="en-GB" dirty="0"/>
            </a:br>
            <a:br>
              <a:rPr lang="en-GB" dirty="0"/>
            </a:br>
            <a:r>
              <a:rPr lang="en-GB" dirty="0"/>
              <a:t>Examples from social economy, culture AND GLOBAL EVENTS/Local Development</a:t>
            </a:r>
          </a:p>
        </p:txBody>
      </p:sp>
      <p:sp>
        <p:nvSpPr>
          <p:cNvPr id="3" name="Subtitle 2"/>
          <p:cNvSpPr>
            <a:spLocks noGrp="1"/>
          </p:cNvSpPr>
          <p:nvPr>
            <p:ph type="subTitle" idx="1"/>
          </p:nvPr>
        </p:nvSpPr>
        <p:spPr>
          <a:xfrm>
            <a:off x="400148" y="5673189"/>
            <a:ext cx="8400000" cy="605294"/>
          </a:xfrm>
        </p:spPr>
        <p:txBody>
          <a:bodyPr/>
          <a:lstStyle/>
          <a:p>
            <a:r>
              <a:rPr lang="en-GB" dirty="0"/>
              <a:t>Karen Maguire</a:t>
            </a:r>
          </a:p>
          <a:p>
            <a:r>
              <a:rPr lang="en-GB" dirty="0"/>
              <a:t>AESIS 15 October 2021</a:t>
            </a:r>
          </a:p>
        </p:txBody>
      </p:sp>
    </p:spTree>
    <p:extLst>
      <p:ext uri="{BB962C8B-B14F-4D97-AF65-F5344CB8AC3E}">
        <p14:creationId xmlns:p14="http://schemas.microsoft.com/office/powerpoint/2010/main" val="1787974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Greater emphasis on outcomes/impacts due to political, consumer, and investor imperatives</a:t>
            </a:r>
          </a:p>
          <a:p>
            <a:endParaRPr lang="en-GB" dirty="0"/>
          </a:p>
          <a:p>
            <a:r>
              <a:rPr lang="en-GB" dirty="0"/>
              <a:t>Bottom up desire to know how to do better (civil society/ social economy, firms)</a:t>
            </a:r>
          </a:p>
          <a:p>
            <a:pPr marL="0" indent="0">
              <a:buNone/>
            </a:pPr>
            <a:endParaRPr lang="en-GB" dirty="0"/>
          </a:p>
          <a:p>
            <a:r>
              <a:rPr lang="en-GB" dirty="0"/>
              <a:t>Continued efforts for improving budget allocation tools in public management (estimating rationale for expenditure/tax benefits, innovative tools such as social impact bonds)</a:t>
            </a:r>
          </a:p>
          <a:p>
            <a:endParaRPr lang="en-GB" dirty="0"/>
          </a:p>
        </p:txBody>
      </p:sp>
      <p:sp>
        <p:nvSpPr>
          <p:cNvPr id="3" name="Title 2"/>
          <p:cNvSpPr>
            <a:spLocks noGrp="1"/>
          </p:cNvSpPr>
          <p:nvPr>
            <p:ph type="title"/>
          </p:nvPr>
        </p:nvSpPr>
        <p:spPr/>
        <p:txBody>
          <a:bodyPr/>
          <a:lstStyle/>
          <a:p>
            <a:r>
              <a:rPr lang="en-GB" dirty="0"/>
              <a:t>Policy push to do more social impact measurement</a:t>
            </a:r>
          </a:p>
        </p:txBody>
      </p:sp>
    </p:spTree>
    <p:extLst>
      <p:ext uri="{BB962C8B-B14F-4D97-AF65-F5344CB8AC3E}">
        <p14:creationId xmlns:p14="http://schemas.microsoft.com/office/powerpoint/2010/main" val="3483140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7200" b="1" dirty="0"/>
              <a:t>Social Economy </a:t>
            </a:r>
          </a:p>
        </p:txBody>
      </p:sp>
      <p:sp>
        <p:nvSpPr>
          <p:cNvPr id="3" name="Title 2"/>
          <p:cNvSpPr>
            <a:spLocks noGrp="1"/>
          </p:cNvSpPr>
          <p:nvPr>
            <p:ph type="title"/>
          </p:nvPr>
        </p:nvSpPr>
        <p:spPr/>
        <p:txBody>
          <a:bodyPr/>
          <a:lstStyle/>
          <a:p>
            <a:r>
              <a:rPr lang="en-GB" dirty="0"/>
              <a:t>   </a:t>
            </a:r>
          </a:p>
        </p:txBody>
      </p:sp>
    </p:spTree>
    <p:extLst>
      <p:ext uri="{BB962C8B-B14F-4D97-AF65-F5344CB8AC3E}">
        <p14:creationId xmlns:p14="http://schemas.microsoft.com/office/powerpoint/2010/main" val="1520107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endParaRPr lang="en-GB" dirty="0"/>
          </a:p>
          <a:p>
            <a:pPr algn="ctr"/>
            <a:r>
              <a:rPr lang="en-GB" i="1" dirty="0"/>
              <a:t>“Social impact measurement aims to assess the social value and impact produced by the activities or operations of any for-profit or non-profit organisation”</a:t>
            </a:r>
          </a:p>
          <a:p>
            <a:pPr algn="ctr"/>
            <a:r>
              <a:rPr lang="en-GB" dirty="0"/>
              <a:t>OECD/EU (2015)</a:t>
            </a:r>
          </a:p>
        </p:txBody>
      </p:sp>
      <p:sp>
        <p:nvSpPr>
          <p:cNvPr id="3" name="Text Placeholder 2"/>
          <p:cNvSpPr>
            <a:spLocks noGrp="1"/>
          </p:cNvSpPr>
          <p:nvPr>
            <p:ph type="body" sz="quarter" idx="11"/>
          </p:nvPr>
        </p:nvSpPr>
        <p:spPr>
          <a:xfrm>
            <a:off x="1648416" y="468063"/>
            <a:ext cx="11110912" cy="659794"/>
          </a:xfrm>
        </p:spPr>
        <p:txBody>
          <a:bodyPr>
            <a:normAutofit/>
          </a:bodyPr>
          <a:lstStyle/>
          <a:p>
            <a:r>
              <a:rPr lang="fr-FR" dirty="0" err="1">
                <a:solidFill>
                  <a:schemeClr val="tx1"/>
                </a:solidFill>
                <a:latin typeface="+mj-lt"/>
                <a:ea typeface="+mj-ea"/>
                <a:cs typeface="+mj-cs"/>
              </a:rPr>
              <a:t>What</a:t>
            </a:r>
            <a:r>
              <a:rPr lang="fr-FR" dirty="0">
                <a:solidFill>
                  <a:schemeClr val="tx1"/>
                </a:solidFill>
                <a:latin typeface="+mj-lt"/>
                <a:ea typeface="+mj-ea"/>
                <a:cs typeface="+mj-cs"/>
              </a:rPr>
              <a:t> do </a:t>
            </a:r>
            <a:r>
              <a:rPr lang="fr-FR" dirty="0" err="1">
                <a:solidFill>
                  <a:schemeClr val="tx1"/>
                </a:solidFill>
                <a:latin typeface="+mj-lt"/>
                <a:ea typeface="+mj-ea"/>
                <a:cs typeface="+mj-cs"/>
              </a:rPr>
              <a:t>we</a:t>
            </a:r>
            <a:r>
              <a:rPr lang="fr-FR" dirty="0">
                <a:solidFill>
                  <a:schemeClr val="tx1"/>
                </a:solidFill>
                <a:latin typeface="+mj-lt"/>
                <a:ea typeface="+mj-ea"/>
                <a:cs typeface="+mj-cs"/>
              </a:rPr>
              <a:t> </a:t>
            </a:r>
            <a:r>
              <a:rPr lang="fr-FR" dirty="0" err="1">
                <a:solidFill>
                  <a:schemeClr val="tx1"/>
                </a:solidFill>
                <a:latin typeface="+mj-lt"/>
                <a:ea typeface="+mj-ea"/>
                <a:cs typeface="+mj-cs"/>
              </a:rPr>
              <a:t>mean</a:t>
            </a:r>
            <a:r>
              <a:rPr lang="fr-FR" dirty="0">
                <a:solidFill>
                  <a:schemeClr val="tx1"/>
                </a:solidFill>
                <a:latin typeface="+mj-lt"/>
                <a:ea typeface="+mj-ea"/>
                <a:cs typeface="+mj-cs"/>
              </a:rPr>
              <a:t> by </a:t>
            </a:r>
            <a:r>
              <a:rPr lang="en-GB" dirty="0">
                <a:solidFill>
                  <a:schemeClr val="tx1"/>
                </a:solidFill>
                <a:latin typeface="+mj-lt"/>
                <a:ea typeface="+mj-ea"/>
                <a:cs typeface="+mj-cs"/>
              </a:rPr>
              <a:t>social impact measurement</a:t>
            </a:r>
            <a:r>
              <a:rPr lang="fr-FR" dirty="0">
                <a:solidFill>
                  <a:schemeClr val="tx1"/>
                </a:solidFill>
                <a:latin typeface="+mj-lt"/>
                <a:ea typeface="+mj-ea"/>
                <a:cs typeface="+mj-cs"/>
              </a:rPr>
              <a:t>?</a:t>
            </a:r>
            <a:endParaRPr lang="en-GB" dirty="0">
              <a:solidFill>
                <a:schemeClr val="tx1"/>
              </a:solidFill>
              <a:latin typeface="+mj-lt"/>
              <a:ea typeface="+mj-ea"/>
              <a:cs typeface="+mj-cs"/>
            </a:endParaRPr>
          </a:p>
        </p:txBody>
      </p:sp>
      <p:sp>
        <p:nvSpPr>
          <p:cNvPr id="4" name="Rectangle 3"/>
          <p:cNvSpPr/>
          <p:nvPr/>
        </p:nvSpPr>
        <p:spPr>
          <a:xfrm>
            <a:off x="1169422" y="4109987"/>
            <a:ext cx="3517468" cy="1219120"/>
          </a:xfrm>
          <a:prstGeom prst="rect">
            <a:avLst/>
          </a:prstGeom>
          <a:solidFill>
            <a:srgbClr val="1B4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Georgia"/>
                <a:ea typeface="+mn-ea"/>
                <a:cs typeface="+mn-cs"/>
              </a:rPr>
              <a:t>SOCIAL</a:t>
            </a:r>
            <a:endParaRPr kumimoji="0" lang="en-GB" sz="2000" b="1" i="0" u="none" strike="noStrike" kern="1200" cap="none" spc="0" normalizeH="0" baseline="0" noProof="0" dirty="0">
              <a:ln>
                <a:noFill/>
              </a:ln>
              <a:solidFill>
                <a:prstClr val="white"/>
              </a:solidFill>
              <a:effectLst/>
              <a:uLnTx/>
              <a:uFillTx/>
              <a:latin typeface="Georgia"/>
              <a:ea typeface="+mn-ea"/>
              <a:cs typeface="+mn-cs"/>
            </a:endParaRPr>
          </a:p>
        </p:txBody>
      </p:sp>
      <p:sp>
        <p:nvSpPr>
          <p:cNvPr id="5" name="Rectangle 4"/>
          <p:cNvSpPr/>
          <p:nvPr/>
        </p:nvSpPr>
        <p:spPr>
          <a:xfrm>
            <a:off x="4196704" y="4109987"/>
            <a:ext cx="3588728" cy="12191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Georgia"/>
                <a:ea typeface="+mn-ea"/>
                <a:cs typeface="+mn-cs"/>
              </a:rPr>
              <a:t>IMPACT</a:t>
            </a:r>
            <a:endParaRPr kumimoji="0" lang="en-GB" sz="2000" b="1" i="0" u="none" strike="noStrike" kern="1200" cap="none" spc="0" normalizeH="0" baseline="0" noProof="0" dirty="0">
              <a:ln>
                <a:noFill/>
              </a:ln>
              <a:solidFill>
                <a:prstClr val="white"/>
              </a:solidFill>
              <a:effectLst/>
              <a:uLnTx/>
              <a:uFillTx/>
              <a:latin typeface="Georgia"/>
              <a:ea typeface="+mn-ea"/>
              <a:cs typeface="+mn-cs"/>
            </a:endParaRPr>
          </a:p>
        </p:txBody>
      </p:sp>
      <p:sp>
        <p:nvSpPr>
          <p:cNvPr id="6" name="Rectangle 5"/>
          <p:cNvSpPr/>
          <p:nvPr/>
        </p:nvSpPr>
        <p:spPr>
          <a:xfrm>
            <a:off x="7783301" y="4109987"/>
            <a:ext cx="3794947" cy="121912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Georgia"/>
                <a:ea typeface="+mn-ea"/>
                <a:cs typeface="+mn-cs"/>
              </a:rPr>
              <a:t>MEASUREMENT</a:t>
            </a:r>
            <a:endParaRPr kumimoji="0" lang="en-GB" sz="2000" b="1" i="0" u="none" strike="noStrike" kern="1200" cap="none" spc="0" normalizeH="0" baseline="0" noProof="0" dirty="0">
              <a:ln>
                <a:noFill/>
              </a:ln>
              <a:solidFill>
                <a:prstClr val="white"/>
              </a:solidFill>
              <a:effectLst/>
              <a:uLnTx/>
              <a:uFillTx/>
              <a:latin typeface="Georgia"/>
              <a:ea typeface="+mn-ea"/>
              <a:cs typeface="+mn-cs"/>
            </a:endParaRPr>
          </a:p>
        </p:txBody>
      </p:sp>
      <p:sp>
        <p:nvSpPr>
          <p:cNvPr id="7" name="Flowchart: Terminator 6"/>
          <p:cNvSpPr/>
          <p:nvPr/>
        </p:nvSpPr>
        <p:spPr>
          <a:xfrm>
            <a:off x="3489946" y="4609361"/>
            <a:ext cx="1284790" cy="265990"/>
          </a:xfrm>
          <a:prstGeom prst="flowChartTerminator">
            <a:avLst/>
          </a:prstGeom>
          <a:solidFill>
            <a:srgbClr val="1B4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Georgia"/>
              <a:ea typeface="+mn-ea"/>
              <a:cs typeface="+mn-cs"/>
            </a:endParaRPr>
          </a:p>
        </p:txBody>
      </p:sp>
      <p:sp>
        <p:nvSpPr>
          <p:cNvPr id="8" name="Oval 7"/>
          <p:cNvSpPr/>
          <p:nvPr/>
        </p:nvSpPr>
        <p:spPr>
          <a:xfrm>
            <a:off x="4196704" y="4527401"/>
            <a:ext cx="628764" cy="456571"/>
          </a:xfrm>
          <a:prstGeom prst="ellipse">
            <a:avLst/>
          </a:prstGeom>
          <a:solidFill>
            <a:srgbClr val="1B4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Flowchart: Terminator 8"/>
          <p:cNvSpPr/>
          <p:nvPr/>
        </p:nvSpPr>
        <p:spPr>
          <a:xfrm>
            <a:off x="7076543" y="4609361"/>
            <a:ext cx="1284790" cy="265990"/>
          </a:xfrm>
          <a:prstGeom prst="flowChartTermina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Oval 9"/>
          <p:cNvSpPr/>
          <p:nvPr/>
        </p:nvSpPr>
        <p:spPr>
          <a:xfrm>
            <a:off x="7783301" y="4527401"/>
            <a:ext cx="628764" cy="456571"/>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64238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DAD54F-1D7F-E145-9A3A-5526330B9F25}"/>
              </a:ext>
            </a:extLst>
          </p:cNvPr>
          <p:cNvPicPr>
            <a:picLocks noChangeAspect="1"/>
          </p:cNvPicPr>
          <p:nvPr/>
        </p:nvPicPr>
        <p:blipFill>
          <a:blip r:embed="rId2"/>
          <a:stretch>
            <a:fillRect/>
          </a:stretch>
        </p:blipFill>
        <p:spPr>
          <a:xfrm>
            <a:off x="0" y="0"/>
            <a:ext cx="12192000" cy="6858000"/>
          </a:xfrm>
          <a:prstGeom prst="rect">
            <a:avLst/>
          </a:prstGeom>
        </p:spPr>
      </p:pic>
      <p:pic>
        <p:nvPicPr>
          <p:cNvPr id="6" name="Billede 8">
            <a:extLst>
              <a:ext uri="{FF2B5EF4-FFF2-40B4-BE49-F238E27FC236}">
                <a16:creationId xmlns:a16="http://schemas.microsoft.com/office/drawing/2014/main" id="{4917B526-D6E8-2E4B-B09E-DB9C7A873506}"/>
              </a:ext>
            </a:extLst>
          </p:cNvPr>
          <p:cNvPicPr>
            <a:picLocks noChangeAspect="1"/>
          </p:cNvPicPr>
          <p:nvPr/>
        </p:nvPicPr>
        <p:blipFill>
          <a:blip r:embed="rId3"/>
          <a:stretch>
            <a:fillRect/>
          </a:stretch>
        </p:blipFill>
        <p:spPr>
          <a:xfrm>
            <a:off x="10216231" y="5659821"/>
            <a:ext cx="1751679" cy="968575"/>
          </a:xfrm>
          <a:prstGeom prst="rect">
            <a:avLst/>
          </a:prstGeom>
        </p:spPr>
      </p:pic>
      <p:sp>
        <p:nvSpPr>
          <p:cNvPr id="9" name="TextBox 8">
            <a:extLst>
              <a:ext uri="{FF2B5EF4-FFF2-40B4-BE49-F238E27FC236}">
                <a16:creationId xmlns:a16="http://schemas.microsoft.com/office/drawing/2014/main" id="{4635A427-39C9-9348-B77A-04D812A0182D}"/>
              </a:ext>
            </a:extLst>
          </p:cNvPr>
          <p:cNvSpPr txBox="1"/>
          <p:nvPr/>
        </p:nvSpPr>
        <p:spPr>
          <a:xfrm>
            <a:off x="1300168" y="714636"/>
            <a:ext cx="2857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20000"/>
                    <a:lumOff val="80000"/>
                  </a:srgbClr>
                </a:solidFill>
                <a:effectLst/>
                <a:uLnTx/>
                <a:uFillTx/>
                <a:latin typeface="Calibri"/>
                <a:ea typeface="+mn-ea"/>
                <a:cs typeface="+mn-cs"/>
              </a:rPr>
              <a:t>@</a:t>
            </a:r>
            <a:r>
              <a:rPr kumimoji="0" lang="en-US" sz="1800" b="0" i="0" u="none" strike="noStrike" kern="1200" cap="none" spc="0" normalizeH="0" baseline="0" noProof="0" dirty="0" err="1">
                <a:ln>
                  <a:noFill/>
                </a:ln>
                <a:solidFill>
                  <a:srgbClr val="5B9BD5">
                    <a:lumMod val="20000"/>
                    <a:lumOff val="80000"/>
                  </a:srgbClr>
                </a:solidFill>
                <a:effectLst/>
                <a:uLnTx/>
                <a:uFillTx/>
                <a:latin typeface="Calibri"/>
                <a:ea typeface="+mn-ea"/>
                <a:cs typeface="+mn-cs"/>
              </a:rPr>
              <a:t>HumanomicsMap</a:t>
            </a:r>
            <a:r>
              <a:rPr kumimoji="0" lang="en-US" sz="1800" b="0" i="0" u="none" strike="noStrike" kern="1200" cap="none" spc="0" normalizeH="0" baseline="0" noProof="0" dirty="0">
                <a:ln>
                  <a:noFill/>
                </a:ln>
                <a:solidFill>
                  <a:srgbClr val="5B9BD5">
                    <a:lumMod val="20000"/>
                    <a:lumOff val="80000"/>
                  </a:srgbClr>
                </a:solidFill>
                <a:effectLst/>
                <a:uLnTx/>
                <a:uFillTx/>
                <a:latin typeface="Calibri"/>
                <a:ea typeface="+mn-ea"/>
                <a:cs typeface="+mn-cs"/>
              </a:rPr>
              <a:t> </a:t>
            </a:r>
          </a:p>
        </p:txBody>
      </p:sp>
      <p:pic>
        <p:nvPicPr>
          <p:cNvPr id="13" name="Picture 12">
            <a:extLst>
              <a:ext uri="{FF2B5EF4-FFF2-40B4-BE49-F238E27FC236}">
                <a16:creationId xmlns:a16="http://schemas.microsoft.com/office/drawing/2014/main" id="{96C1163C-E6A1-714E-AF59-81B7697860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149" y="621857"/>
            <a:ext cx="554889" cy="554889"/>
          </a:xfrm>
          <a:prstGeom prst="rect">
            <a:avLst/>
          </a:prstGeom>
        </p:spPr>
      </p:pic>
      <p:sp>
        <p:nvSpPr>
          <p:cNvPr id="14" name="TextBox 13">
            <a:extLst>
              <a:ext uri="{FF2B5EF4-FFF2-40B4-BE49-F238E27FC236}">
                <a16:creationId xmlns:a16="http://schemas.microsoft.com/office/drawing/2014/main" id="{0F1F0BC4-D27E-394F-91E8-94DA0FABF3B7}"/>
              </a:ext>
            </a:extLst>
          </p:cNvPr>
          <p:cNvSpPr txBox="1"/>
          <p:nvPr/>
        </p:nvSpPr>
        <p:spPr>
          <a:xfrm>
            <a:off x="616686" y="2091607"/>
            <a:ext cx="1074357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Lucida Sans" charset="0"/>
                <a:ea typeface="Lucida Sans" charset="0"/>
                <a:cs typeface="Lucida Sans" charset="0"/>
              </a:rPr>
              <a:t>Impact through </a:t>
            </a:r>
            <a:br>
              <a:rPr kumimoji="0" lang="en-GB" sz="4800" b="1" i="0" u="none" strike="noStrike" kern="1200" cap="none" spc="0" normalizeH="0" baseline="0" noProof="0" dirty="0">
                <a:ln>
                  <a:noFill/>
                </a:ln>
                <a:solidFill>
                  <a:prstClr val="white"/>
                </a:solidFill>
                <a:effectLst/>
                <a:uLnTx/>
                <a:uFillTx/>
                <a:latin typeface="Lucida Sans" charset="0"/>
                <a:ea typeface="Lucida Sans" charset="0"/>
                <a:cs typeface="Lucida Sans" charset="0"/>
              </a:rPr>
            </a:br>
            <a:r>
              <a:rPr kumimoji="0" lang="en-GB" sz="4800" b="1" i="0" u="none" strike="noStrike" kern="1200" cap="none" spc="0" normalizeH="0" baseline="0" noProof="0" dirty="0">
                <a:ln>
                  <a:noFill/>
                </a:ln>
                <a:solidFill>
                  <a:prstClr val="white"/>
                </a:solidFill>
                <a:effectLst/>
                <a:uLnTx/>
                <a:uFillTx/>
                <a:latin typeface="Lucida Sans" charset="0"/>
                <a:ea typeface="Lucida Sans" charset="0"/>
                <a:cs typeface="Lucida Sans" charset="0"/>
              </a:rPr>
              <a:t>Knowledge Brokering</a:t>
            </a:r>
          </a:p>
        </p:txBody>
      </p:sp>
      <p:sp>
        <p:nvSpPr>
          <p:cNvPr id="15" name="Rektangel 6">
            <a:extLst>
              <a:ext uri="{FF2B5EF4-FFF2-40B4-BE49-F238E27FC236}">
                <a16:creationId xmlns:a16="http://schemas.microsoft.com/office/drawing/2014/main" id="{4860B5F3-4805-4B47-9890-0A14C9C5D3B0}"/>
              </a:ext>
            </a:extLst>
          </p:cNvPr>
          <p:cNvSpPr/>
          <p:nvPr/>
        </p:nvSpPr>
        <p:spPr>
          <a:xfrm>
            <a:off x="3011821" y="4287033"/>
            <a:ext cx="6775121" cy="2892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lumMod val="95000"/>
                  </a:prstClr>
                </a:solidFill>
                <a:effectLst/>
                <a:uLnTx/>
                <a:uFillTx/>
                <a:latin typeface="Calibri"/>
                <a:ea typeface="+mn-ea"/>
                <a:cs typeface="Gill Sans Light"/>
              </a:rPr>
              <a:t>David Budtz Pedersen PhD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lumMod val="95000"/>
                  </a:prstClr>
                </a:solidFill>
                <a:effectLst/>
                <a:uLnTx/>
                <a:uFillTx/>
                <a:latin typeface="Calibri"/>
                <a:ea typeface="+mn-ea"/>
                <a:cs typeface="Gill Sans Light"/>
              </a:rPr>
              <a:t>Professor of Science Communication </a:t>
            </a:r>
            <a:br>
              <a:rPr kumimoji="0" lang="en-GB" sz="2000" b="0" i="0" u="none" strike="noStrike" kern="1200" cap="none" spc="0" normalizeH="0" baseline="0" noProof="0" dirty="0">
                <a:ln>
                  <a:noFill/>
                </a:ln>
                <a:solidFill>
                  <a:prstClr val="white">
                    <a:lumMod val="95000"/>
                  </a:prstClr>
                </a:solidFill>
                <a:effectLst/>
                <a:uLnTx/>
                <a:uFillTx/>
                <a:latin typeface="Calibri"/>
                <a:ea typeface="+mn-ea"/>
                <a:cs typeface="Gill Sans Light"/>
              </a:rPr>
            </a:br>
            <a:r>
              <a:rPr kumimoji="0" lang="en-GB" sz="2000" b="0" i="0" u="none" strike="noStrike" kern="1200" cap="none" spc="0" normalizeH="0" baseline="0" noProof="0" dirty="0">
                <a:ln>
                  <a:noFill/>
                </a:ln>
                <a:solidFill>
                  <a:prstClr val="white">
                    <a:lumMod val="95000"/>
                  </a:prstClr>
                </a:solidFill>
                <a:effectLst/>
                <a:uLnTx/>
                <a:uFillTx/>
                <a:latin typeface="Calibri"/>
                <a:ea typeface="+mn-ea"/>
                <a:cs typeface="Gill Sans Light"/>
              </a:rPr>
              <a:t>Aalborg University Copenhagen</a:t>
            </a:r>
          </a:p>
        </p:txBody>
      </p:sp>
      <p:sp>
        <p:nvSpPr>
          <p:cNvPr id="10" name="Tekstfelt 10">
            <a:extLst>
              <a:ext uri="{FF2B5EF4-FFF2-40B4-BE49-F238E27FC236}">
                <a16:creationId xmlns:a16="http://schemas.microsoft.com/office/drawing/2014/main" id="{1181E8DA-DDB5-114B-9E8B-2240FAD1861A}"/>
              </a:ext>
            </a:extLst>
          </p:cNvPr>
          <p:cNvSpPr txBox="1"/>
          <p:nvPr/>
        </p:nvSpPr>
        <p:spPr>
          <a:xfrm>
            <a:off x="599025" y="5659821"/>
            <a:ext cx="4349652"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lumMod val="8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85000"/>
                  </a:prstClr>
                </a:solidFill>
                <a:effectLst/>
                <a:uLnTx/>
                <a:uFillTx/>
                <a:latin typeface="Calibri"/>
                <a:ea typeface="+mn-ea"/>
                <a:cs typeface="+mn-cs"/>
              </a:rPr>
              <a:t>15</a:t>
            </a:r>
            <a:r>
              <a:rPr kumimoji="0" lang="en-GB" sz="1400" b="0" i="0" u="none" strike="noStrike" kern="1200" cap="none" spc="0" normalizeH="0" baseline="30000" noProof="0" dirty="0">
                <a:ln>
                  <a:noFill/>
                </a:ln>
                <a:solidFill>
                  <a:prstClr val="white">
                    <a:lumMod val="85000"/>
                  </a:prstClr>
                </a:solidFill>
                <a:effectLst/>
                <a:uLnTx/>
                <a:uFillTx/>
                <a:latin typeface="Calibri"/>
                <a:ea typeface="+mn-ea"/>
                <a:cs typeface="+mn-cs"/>
              </a:rPr>
              <a:t>th</a:t>
            </a:r>
            <a:r>
              <a:rPr kumimoji="0" lang="en-GB" sz="1400" b="0" i="0" u="none" strike="noStrike" kern="1200" cap="none" spc="0" normalizeH="0" baseline="0" noProof="0" dirty="0">
                <a:ln>
                  <a:noFill/>
                </a:ln>
                <a:solidFill>
                  <a:prstClr val="white">
                    <a:lumMod val="85000"/>
                  </a:prstClr>
                </a:solidFill>
                <a:effectLst/>
                <a:uLnTx/>
                <a:uFillTx/>
                <a:latin typeface="Calibri"/>
                <a:ea typeface="+mn-ea"/>
                <a:cs typeface="+mn-cs"/>
              </a:rPr>
              <a:t> October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85000"/>
                  </a:prstClr>
                </a:solidFill>
                <a:effectLst/>
                <a:uLnTx/>
                <a:uFillTx/>
                <a:latin typeface="Calibri"/>
                <a:ea typeface="+mn-ea"/>
                <a:cs typeface="+mn-cs"/>
              </a:rPr>
              <a:t>AESIS Impact of SSHA Conference | Online from </a:t>
            </a:r>
            <a:r>
              <a:rPr kumimoji="0" lang="en-GB" sz="1400" b="0" i="0" u="none" strike="noStrike" kern="1200" cap="none" spc="0" normalizeH="0" baseline="0" noProof="0" dirty="0" err="1">
                <a:ln>
                  <a:noFill/>
                </a:ln>
                <a:solidFill>
                  <a:prstClr val="white">
                    <a:lumMod val="85000"/>
                  </a:prstClr>
                </a:solidFill>
                <a:effectLst/>
                <a:uLnTx/>
                <a:uFillTx/>
                <a:latin typeface="Calibri"/>
                <a:ea typeface="+mn-ea"/>
                <a:cs typeface="+mn-cs"/>
              </a:rPr>
              <a:t>Bruxelles</a:t>
            </a:r>
            <a:endParaRPr kumimoji="0" lang="en-GB" sz="1400" b="0" i="0" u="none" strike="noStrike" kern="1200" cap="none" spc="0" normalizeH="0" baseline="0" noProof="0" dirty="0">
              <a:ln>
                <a:noFill/>
              </a:ln>
              <a:solidFill>
                <a:prstClr val="white">
                  <a:lumMod val="85000"/>
                </a:prstClr>
              </a:solidFill>
              <a:effectLst/>
              <a:uLnTx/>
              <a:uFillTx/>
              <a:latin typeface="Calibri"/>
              <a:ea typeface="+mn-ea"/>
              <a:cs typeface="+mn-cs"/>
            </a:endParaRPr>
          </a:p>
        </p:txBody>
      </p:sp>
    </p:spTree>
    <p:extLst>
      <p:ext uri="{BB962C8B-B14F-4D97-AF65-F5344CB8AC3E}">
        <p14:creationId xmlns:p14="http://schemas.microsoft.com/office/powerpoint/2010/main" val="4079896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774198" y="466298"/>
            <a:ext cx="11110912" cy="659794"/>
          </a:xfrm>
        </p:spPr>
        <p:txBody>
          <a:bodyPr/>
          <a:lstStyle/>
          <a:p>
            <a:r>
              <a:rPr lang="en-US" dirty="0">
                <a:solidFill>
                  <a:schemeClr val="bg1">
                    <a:lumMod val="50000"/>
                  </a:schemeClr>
                </a:solidFill>
              </a:rPr>
              <a:t>Meeting the needs of SSE </a:t>
            </a:r>
            <a:r>
              <a:rPr lang="en-US" dirty="0" err="1">
                <a:solidFill>
                  <a:schemeClr val="bg1">
                    <a:lumMod val="50000"/>
                  </a:schemeClr>
                </a:solidFill>
              </a:rPr>
              <a:t>organisations</a:t>
            </a:r>
            <a:endParaRPr lang="en-GB" dirty="0">
              <a:solidFill>
                <a:schemeClr val="bg1">
                  <a:lumMod val="50000"/>
                </a:schemeClr>
              </a:solidFill>
            </a:endParaRPr>
          </a:p>
        </p:txBody>
      </p:sp>
      <p:graphicFrame>
        <p:nvGraphicFramePr>
          <p:cNvPr id="3" name="Diagram 2"/>
          <p:cNvGraphicFramePr/>
          <p:nvPr>
            <p:extLst/>
          </p:nvPr>
        </p:nvGraphicFramePr>
        <p:xfrm>
          <a:off x="5371178" y="2305045"/>
          <a:ext cx="7179376" cy="3457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7850967" y="1595500"/>
            <a:ext cx="212513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727272"/>
                </a:solidFill>
                <a:effectLst/>
                <a:uLnTx/>
                <a:uFillTx/>
                <a:latin typeface="Arial"/>
                <a:ea typeface="+mn-ea"/>
                <a:cs typeface="+mn-cs"/>
              </a:rPr>
              <a:t>SPECIFIC OBJECTIVES</a:t>
            </a:r>
            <a:endParaRPr kumimoji="0" lang="en-GB" sz="1800" b="0" i="0" u="none" strike="noStrike" kern="1200" cap="none" spc="0" normalizeH="0" baseline="0" noProof="0" dirty="0">
              <a:ln>
                <a:noFill/>
              </a:ln>
              <a:solidFill>
                <a:srgbClr val="727272"/>
              </a:solidFill>
              <a:effectLst/>
              <a:uLnTx/>
              <a:uFillTx/>
              <a:latin typeface="Arial"/>
              <a:ea typeface="+mn-ea"/>
              <a:cs typeface="+mn-cs"/>
            </a:endParaRPr>
          </a:p>
        </p:txBody>
      </p:sp>
      <p:sp>
        <p:nvSpPr>
          <p:cNvPr id="19" name="TextBox 18"/>
          <p:cNvSpPr txBox="1"/>
          <p:nvPr/>
        </p:nvSpPr>
        <p:spPr>
          <a:xfrm>
            <a:off x="1849565" y="1664166"/>
            <a:ext cx="25256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727272"/>
                </a:solidFill>
                <a:effectLst/>
                <a:uLnTx/>
                <a:uFillTx/>
                <a:latin typeface="Arial"/>
                <a:ea typeface="+mn-ea"/>
                <a:cs typeface="+mn-cs"/>
              </a:rPr>
              <a:t>DECISION MAKING CYCLE</a:t>
            </a:r>
            <a:endParaRPr kumimoji="0" lang="en-GB" sz="1800" b="0" i="0" u="none" strike="noStrike" kern="1200" cap="none" spc="0" normalizeH="0" baseline="0" noProof="0" dirty="0">
              <a:ln>
                <a:noFill/>
              </a:ln>
              <a:solidFill>
                <a:srgbClr val="727272"/>
              </a:solidFill>
              <a:effectLst/>
              <a:uLnTx/>
              <a:uFillTx/>
              <a:latin typeface="Arial"/>
              <a:ea typeface="+mn-ea"/>
              <a:cs typeface="+mn-cs"/>
            </a:endParaRPr>
          </a:p>
        </p:txBody>
      </p:sp>
      <p:grpSp>
        <p:nvGrpSpPr>
          <p:cNvPr id="23" name="Group 22"/>
          <p:cNvGrpSpPr/>
          <p:nvPr/>
        </p:nvGrpSpPr>
        <p:grpSpPr>
          <a:xfrm>
            <a:off x="512891" y="2092969"/>
            <a:ext cx="5245746" cy="4798857"/>
            <a:chOff x="970162" y="1025123"/>
            <a:chExt cx="5245746" cy="4798857"/>
          </a:xfrm>
        </p:grpSpPr>
        <p:grpSp>
          <p:nvGrpSpPr>
            <p:cNvPr id="22" name="Group 21"/>
            <p:cNvGrpSpPr/>
            <p:nvPr/>
          </p:nvGrpSpPr>
          <p:grpSpPr>
            <a:xfrm>
              <a:off x="970162" y="1025123"/>
              <a:ext cx="5245746" cy="4798857"/>
              <a:chOff x="970162" y="1025123"/>
              <a:chExt cx="5245746" cy="4798857"/>
            </a:xfrm>
          </p:grpSpPr>
          <p:grpSp>
            <p:nvGrpSpPr>
              <p:cNvPr id="21" name="Group 20"/>
              <p:cNvGrpSpPr/>
              <p:nvPr/>
            </p:nvGrpSpPr>
            <p:grpSpPr>
              <a:xfrm>
                <a:off x="970162" y="1025123"/>
                <a:ext cx="5245746" cy="4798857"/>
                <a:chOff x="970162" y="1025123"/>
                <a:chExt cx="5245746" cy="4798857"/>
              </a:xfrm>
            </p:grpSpPr>
            <p:grpSp>
              <p:nvGrpSpPr>
                <p:cNvPr id="59" name="Group 58"/>
                <p:cNvGrpSpPr>
                  <a:grpSpLocks noChangeAspect="1"/>
                </p:cNvGrpSpPr>
                <p:nvPr/>
              </p:nvGrpSpPr>
              <p:grpSpPr>
                <a:xfrm>
                  <a:off x="970162" y="1025123"/>
                  <a:ext cx="5245746" cy="4798857"/>
                  <a:chOff x="2032000" y="-330216"/>
                  <a:chExt cx="8128000" cy="7435566"/>
                </a:xfrm>
              </p:grpSpPr>
              <p:graphicFrame>
                <p:nvGraphicFramePr>
                  <p:cNvPr id="45" name="Diagram 44"/>
                  <p:cNvGraphicFramePr/>
                  <p:nvPr>
                    <p:extLst/>
                  </p:nvPr>
                </p:nvGraphicFramePr>
                <p:xfrm>
                  <a:off x="2032000" y="689840"/>
                  <a:ext cx="8128000" cy="54186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6" name="Circular Arrow 45"/>
                  <p:cNvSpPr/>
                  <p:nvPr/>
                </p:nvSpPr>
                <p:spPr>
                  <a:xfrm rot="3006753">
                    <a:off x="2342873" y="-210855"/>
                    <a:ext cx="7398081" cy="7234330"/>
                  </a:xfrm>
                  <a:prstGeom prst="circularArrow">
                    <a:avLst>
                      <a:gd name="adj1" fmla="val 4140"/>
                      <a:gd name="adj2" fmla="val 347034"/>
                      <a:gd name="adj3" fmla="val 2890034"/>
                      <a:gd name="adj4" fmla="val 11967080"/>
                      <a:gd name="adj5" fmla="val 3920"/>
                    </a:avLst>
                  </a:prstGeom>
                  <a:solidFill>
                    <a:srgbClr val="95C11F"/>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 name="Circular Arrow 46"/>
                  <p:cNvSpPr/>
                  <p:nvPr/>
                </p:nvSpPr>
                <p:spPr>
                  <a:xfrm rot="11650662">
                    <a:off x="2382447" y="-330216"/>
                    <a:ext cx="7506723" cy="7396319"/>
                  </a:xfrm>
                  <a:prstGeom prst="circularArrow">
                    <a:avLst>
                      <a:gd name="adj1" fmla="val 4140"/>
                      <a:gd name="adj2" fmla="val 258525"/>
                      <a:gd name="adj3" fmla="val 2890034"/>
                      <a:gd name="adj4" fmla="val 16280636"/>
                      <a:gd name="adj5" fmla="val 4476"/>
                    </a:avLst>
                  </a:prstGeom>
                  <a:solidFill>
                    <a:srgbClr val="95C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Circular Arrow 47"/>
                  <p:cNvSpPr/>
                  <p:nvPr/>
                </p:nvSpPr>
                <p:spPr>
                  <a:xfrm>
                    <a:off x="3191208" y="276221"/>
                    <a:ext cx="5962315" cy="6083973"/>
                  </a:xfrm>
                  <a:prstGeom prst="circularArrow">
                    <a:avLst>
                      <a:gd name="adj1" fmla="val 4517"/>
                      <a:gd name="adj2" fmla="val 327528"/>
                      <a:gd name="adj3" fmla="val 1483716"/>
                      <a:gd name="adj4" fmla="val 16199432"/>
                      <a:gd name="adj5" fmla="val 4312"/>
                    </a:avLst>
                  </a:prstGeom>
                  <a:solidFill>
                    <a:srgbClr val="1B4F8F"/>
                  </a:solidFill>
                  <a:ln>
                    <a:noFill/>
                  </a:ln>
                  <a:effectLst/>
                </p:spPr>
              </p:sp>
              <p:sp>
                <p:nvSpPr>
                  <p:cNvPr id="49" name="Circular Arrow 48"/>
                  <p:cNvSpPr/>
                  <p:nvPr/>
                </p:nvSpPr>
                <p:spPr>
                  <a:xfrm>
                    <a:off x="3081503" y="469226"/>
                    <a:ext cx="5962315" cy="6083972"/>
                  </a:xfrm>
                  <a:prstGeom prst="circularArrow">
                    <a:avLst>
                      <a:gd name="adj1" fmla="val 4319"/>
                      <a:gd name="adj2" fmla="val 327528"/>
                      <a:gd name="adj3" fmla="val 8655112"/>
                      <a:gd name="adj4" fmla="val 1800502"/>
                      <a:gd name="adj5" fmla="val 4135"/>
                    </a:avLst>
                  </a:prstGeom>
                  <a:solidFill>
                    <a:srgbClr val="1B4F8F"/>
                  </a:solidFill>
                  <a:ln>
                    <a:noFill/>
                  </a:ln>
                  <a:effectLst/>
                </p:spPr>
              </p:sp>
              <p:sp>
                <p:nvSpPr>
                  <p:cNvPr id="50" name="Circular Arrow 49"/>
                  <p:cNvSpPr/>
                  <p:nvPr/>
                </p:nvSpPr>
                <p:spPr>
                  <a:xfrm>
                    <a:off x="2971799" y="276221"/>
                    <a:ext cx="5962315" cy="6083974"/>
                  </a:xfrm>
                  <a:prstGeom prst="circularArrow">
                    <a:avLst>
                      <a:gd name="adj1" fmla="val 5085"/>
                      <a:gd name="adj2" fmla="val 327528"/>
                      <a:gd name="adj3" fmla="val 15873039"/>
                      <a:gd name="adj4" fmla="val 9000000"/>
                      <a:gd name="adj5" fmla="val 4659"/>
                    </a:avLst>
                  </a:prstGeom>
                  <a:solidFill>
                    <a:srgbClr val="1B4F8F"/>
                  </a:solidFill>
                  <a:ln>
                    <a:noFill/>
                  </a:ln>
                  <a:effectLst/>
                </p:spPr>
              </p:sp>
            </p:grpSp>
            <p:sp>
              <p:nvSpPr>
                <p:cNvPr id="20" name="TextBox 19"/>
                <p:cNvSpPr txBox="1"/>
                <p:nvPr/>
              </p:nvSpPr>
              <p:spPr>
                <a:xfrm>
                  <a:off x="3613203" y="2540500"/>
                  <a:ext cx="13356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E6E6E6">
                          <a:lumMod val="10000"/>
                        </a:srgbClr>
                      </a:solidFill>
                      <a:effectLst/>
                      <a:uLnTx/>
                      <a:uFillTx/>
                      <a:latin typeface="Georgia"/>
                      <a:ea typeface="+mn-ea"/>
                      <a:cs typeface="+mn-cs"/>
                    </a:rPr>
                    <a:t>Estimating</a:t>
                  </a:r>
                  <a:endParaRPr kumimoji="0" lang="en-GB" sz="1600" b="1" i="0" u="none" strike="noStrike" kern="1200" cap="none" spc="0" normalizeH="0" baseline="0" noProof="0" dirty="0">
                    <a:ln>
                      <a:noFill/>
                    </a:ln>
                    <a:solidFill>
                      <a:srgbClr val="E6E6E6">
                        <a:lumMod val="10000"/>
                      </a:srgbClr>
                    </a:solidFill>
                    <a:effectLst/>
                    <a:uLnTx/>
                    <a:uFillTx/>
                    <a:latin typeface="Georgia"/>
                    <a:ea typeface="+mn-ea"/>
                    <a:cs typeface="+mn-cs"/>
                  </a:endParaRPr>
                </a:p>
              </p:txBody>
            </p:sp>
            <p:sp>
              <p:nvSpPr>
                <p:cNvPr id="29" name="TextBox 28"/>
                <p:cNvSpPr txBox="1"/>
                <p:nvPr/>
              </p:nvSpPr>
              <p:spPr>
                <a:xfrm>
                  <a:off x="3910199" y="3475547"/>
                  <a:ext cx="11352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6E6E6">
                          <a:lumMod val="10000"/>
                        </a:srgbClr>
                      </a:solidFill>
                      <a:effectLst/>
                      <a:uLnTx/>
                      <a:uFillTx/>
                      <a:latin typeface="Georgia"/>
                      <a:ea typeface="+mn-ea"/>
                      <a:cs typeface="+mn-cs"/>
                    </a:rPr>
                    <a:t>Planning</a:t>
                  </a:r>
                  <a:endParaRPr kumimoji="0" lang="en-GB" sz="1600" b="1" i="0" u="none" strike="noStrike" kern="1200" cap="none" spc="0" normalizeH="0" baseline="0" noProof="0" dirty="0">
                    <a:ln>
                      <a:noFill/>
                    </a:ln>
                    <a:solidFill>
                      <a:srgbClr val="E6E6E6">
                        <a:lumMod val="10000"/>
                      </a:srgbClr>
                    </a:solidFill>
                    <a:effectLst/>
                    <a:uLnTx/>
                    <a:uFillTx/>
                    <a:latin typeface="Georgia"/>
                    <a:ea typeface="+mn-ea"/>
                    <a:cs typeface="+mn-cs"/>
                  </a:endParaRPr>
                </a:p>
              </p:txBody>
            </p:sp>
            <p:sp>
              <p:nvSpPr>
                <p:cNvPr id="30" name="TextBox 29"/>
                <p:cNvSpPr txBox="1"/>
                <p:nvPr/>
              </p:nvSpPr>
              <p:spPr>
                <a:xfrm>
                  <a:off x="3092243" y="4226195"/>
                  <a:ext cx="112562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E6E6E6">
                          <a:lumMod val="10000"/>
                        </a:srgbClr>
                      </a:solidFill>
                      <a:effectLst/>
                      <a:uLnTx/>
                      <a:uFillTx/>
                      <a:latin typeface="Georgia"/>
                      <a:ea typeface="+mn-ea"/>
                      <a:cs typeface="+mn-cs"/>
                    </a:rPr>
                    <a:t>Tracking</a:t>
                  </a:r>
                  <a:endParaRPr kumimoji="0" lang="en-GB" sz="1600" b="1" i="0" u="none" strike="noStrike" kern="1200" cap="none" spc="0" normalizeH="0" baseline="0" noProof="0" dirty="0">
                    <a:ln>
                      <a:noFill/>
                    </a:ln>
                    <a:solidFill>
                      <a:srgbClr val="E6E6E6">
                        <a:lumMod val="10000"/>
                      </a:srgbClr>
                    </a:solidFill>
                    <a:effectLst/>
                    <a:uLnTx/>
                    <a:uFillTx/>
                    <a:latin typeface="Georgia"/>
                    <a:ea typeface="+mn-ea"/>
                    <a:cs typeface="+mn-cs"/>
                  </a:endParaRPr>
                </a:p>
              </p:txBody>
            </p:sp>
            <p:sp>
              <p:nvSpPr>
                <p:cNvPr id="31" name="TextBox 30"/>
                <p:cNvSpPr txBox="1"/>
                <p:nvPr/>
              </p:nvSpPr>
              <p:spPr>
                <a:xfrm>
                  <a:off x="2149217" y="3461698"/>
                  <a:ext cx="131638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E6E6E6">
                          <a:lumMod val="10000"/>
                        </a:srgbClr>
                      </a:solidFill>
                      <a:effectLst/>
                      <a:uLnTx/>
                      <a:uFillTx/>
                      <a:latin typeface="Georgia"/>
                      <a:ea typeface="+mn-ea"/>
                      <a:cs typeface="+mn-cs"/>
                    </a:rPr>
                    <a:t>Evaluating</a:t>
                  </a:r>
                  <a:endParaRPr kumimoji="0" lang="en-GB" sz="1600" b="1" i="0" u="none" strike="noStrike" kern="1200" cap="none" spc="0" normalizeH="0" baseline="0" noProof="0" dirty="0">
                    <a:ln>
                      <a:noFill/>
                    </a:ln>
                    <a:solidFill>
                      <a:srgbClr val="E6E6E6">
                        <a:lumMod val="10000"/>
                      </a:srgbClr>
                    </a:solidFill>
                    <a:effectLst/>
                    <a:uLnTx/>
                    <a:uFillTx/>
                    <a:latin typeface="Georgia"/>
                    <a:ea typeface="+mn-ea"/>
                    <a:cs typeface="+mn-cs"/>
                  </a:endParaRPr>
                </a:p>
              </p:txBody>
            </p:sp>
            <p:sp>
              <p:nvSpPr>
                <p:cNvPr id="32" name="TextBox 31"/>
                <p:cNvSpPr txBox="1"/>
                <p:nvPr/>
              </p:nvSpPr>
              <p:spPr>
                <a:xfrm>
                  <a:off x="2385893" y="2540500"/>
                  <a:ext cx="125066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E6E6E6">
                          <a:lumMod val="10000"/>
                        </a:srgbClr>
                      </a:solidFill>
                      <a:effectLst/>
                      <a:uLnTx/>
                      <a:uFillTx/>
                      <a:latin typeface="Georgia"/>
                      <a:ea typeface="+mn-ea"/>
                      <a:cs typeface="+mn-cs"/>
                    </a:rPr>
                    <a:t>Reporting</a:t>
                  </a:r>
                  <a:endParaRPr kumimoji="0" lang="en-GB" sz="1600" b="1" i="0" u="none" strike="noStrike" kern="1200" cap="none" spc="0" normalizeH="0" baseline="0" noProof="0" dirty="0">
                    <a:ln>
                      <a:noFill/>
                    </a:ln>
                    <a:solidFill>
                      <a:srgbClr val="E6E6E6">
                        <a:lumMod val="10000"/>
                      </a:srgbClr>
                    </a:solidFill>
                    <a:effectLst/>
                    <a:uLnTx/>
                    <a:uFillTx/>
                    <a:latin typeface="Georgia"/>
                    <a:ea typeface="+mn-ea"/>
                    <a:cs typeface="+mn-cs"/>
                  </a:endParaRPr>
                </a:p>
              </p:txBody>
            </p:sp>
          </p:grpSp>
          <p:sp>
            <p:nvSpPr>
              <p:cNvPr id="16" name="Rectangle 15"/>
              <p:cNvSpPr>
                <a:spLocks noChangeAspect="1"/>
              </p:cNvSpPr>
              <p:nvPr/>
            </p:nvSpPr>
            <p:spPr>
              <a:xfrm rot="5400000">
                <a:off x="1390578" y="1320481"/>
                <a:ext cx="4360302" cy="4237742"/>
              </a:xfrm>
              <a:prstGeom prst="rect">
                <a:avLst/>
              </a:prstGeom>
              <a:noFill/>
            </p:spPr>
            <p:txBody>
              <a:bodyPr spcFirstLastPara="1" wrap="none" lIns="51435" tIns="25718" rIns="51435" bIns="25718" numCol="1">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a:ln w="0">
                      <a:noFill/>
                    </a:ln>
                    <a:solidFill>
                      <a:prstClr val="white"/>
                    </a:solidFill>
                    <a:effectLst/>
                    <a:uLnTx/>
                    <a:uFillTx/>
                    <a:latin typeface="Calibri" panose="020F0502020204030204"/>
                    <a:ea typeface="+mn-ea"/>
                    <a:cs typeface="+mn-cs"/>
                  </a:rPr>
                  <a:t>Improve                                                                           </a:t>
                </a:r>
                <a:r>
                  <a:rPr kumimoji="0" lang="en-US" sz="3200" b="0" i="0" u="none" strike="noStrike" kern="1200" cap="none" spc="0" normalizeH="0" baseline="0" noProof="0" dirty="0">
                    <a:ln w="0">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a:ln w="0">
                      <a:noFill/>
                    </a:ln>
                    <a:solidFill>
                      <a:prstClr val="white"/>
                    </a:solidFill>
                    <a:effectLst/>
                    <a:uLnTx/>
                    <a:uFillTx/>
                    <a:latin typeface="Calibri" panose="020F0502020204030204"/>
                    <a:ea typeface="+mn-ea"/>
                    <a:cs typeface="+mn-cs"/>
                  </a:rPr>
                  <a:t>Prove</a:t>
                </a:r>
                <a:r>
                  <a:rPr kumimoji="0" lang="en-US" sz="3200" b="0" i="0" u="none" strike="noStrike" kern="1200" cap="none" spc="0" normalizeH="0" baseline="0" noProof="0" dirty="0">
                    <a:ln w="0">
                      <a:noFill/>
                    </a:ln>
                    <a:solidFill>
                      <a:prstClr val="white"/>
                    </a:solidFill>
                    <a:effectLst/>
                    <a:uLnTx/>
                    <a:uFillTx/>
                    <a:latin typeface="Calibri" panose="020F0502020204030204"/>
                    <a:ea typeface="+mn-ea"/>
                    <a:cs typeface="+mn-cs"/>
                  </a:rPr>
                  <a:t>                                                             		</a:t>
                </a:r>
              </a:p>
            </p:txBody>
          </p:sp>
        </p:grpSp>
        <p:sp>
          <p:nvSpPr>
            <p:cNvPr id="18" name="Rectangle 17"/>
            <p:cNvSpPr>
              <a:spLocks noChangeAspect="1"/>
            </p:cNvSpPr>
            <p:nvPr/>
          </p:nvSpPr>
          <p:spPr>
            <a:xfrm rot="2689009">
              <a:off x="1750836" y="1597473"/>
              <a:ext cx="3630802" cy="3694879"/>
            </a:xfrm>
            <a:prstGeom prst="rect">
              <a:avLst/>
            </a:prstGeom>
            <a:noFill/>
          </p:spPr>
          <p:txBody>
            <a:bodyPr spcFirstLastPara="1" wrap="none" lIns="51435" tIns="25718" rIns="51435" bIns="25718" numCol="1">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38" b="0" i="0" u="none" strike="noStrike" kern="0" cap="none" spc="0" normalizeH="0" baseline="0" noProof="0" dirty="0">
                  <a:ln w="0">
                    <a:noFill/>
                  </a:ln>
                  <a:solidFill>
                    <a:prstClr val="white"/>
                  </a:solidFill>
                  <a:effectLst/>
                  <a:uLnTx/>
                  <a:uFillTx/>
                  <a:latin typeface="Calibri" panose="020F0502020204030204"/>
                  <a:ea typeface="+mn-ea"/>
                  <a:cs typeface="+mn-cs"/>
                </a:rPr>
                <a:t>            				</a:t>
              </a:r>
              <a:r>
                <a:rPr kumimoji="0" lang="en-US" sz="3200" b="1" i="0" u="none" strike="noStrike" kern="0" cap="none" spc="0" normalizeH="0" baseline="0" noProof="0" dirty="0">
                  <a:ln w="0">
                    <a:noFill/>
                  </a:ln>
                  <a:solidFill>
                    <a:prstClr val="white"/>
                  </a:solidFill>
                  <a:effectLst/>
                  <a:uLnTx/>
                  <a:uFillTx/>
                  <a:latin typeface="Calibri" panose="020F0502020204030204"/>
                  <a:ea typeface="+mn-ea"/>
                  <a:cs typeface="+mn-cs"/>
                </a:rPr>
                <a:t>                                               EX ANTE</a:t>
              </a:r>
              <a:r>
                <a:rPr kumimoji="0" lang="en-US" sz="3200" b="0" i="0" u="none" strike="noStrike" kern="0" cap="none" spc="0" normalizeH="0" baseline="0" noProof="0" dirty="0">
                  <a:ln w="0">
                    <a:noFill/>
                  </a:ln>
                  <a:solidFill>
                    <a:prstClr val="white"/>
                  </a:solidFill>
                  <a:effectLst/>
                  <a:uLnTx/>
                  <a:uFillTx/>
                  <a:latin typeface="Calibri" panose="020F0502020204030204"/>
                  <a:ea typeface="+mn-ea"/>
                  <a:cs typeface="+mn-cs"/>
                </a:rPr>
                <a:t>                                                                                                  </a:t>
              </a:r>
              <a:r>
                <a:rPr kumimoji="0" lang="en-US" sz="3200" b="1" i="0" u="none" strike="noStrike" kern="0" cap="none" spc="0" normalizeH="0" baseline="0" noProof="0" dirty="0">
                  <a:ln w="0">
                    <a:noFill/>
                  </a:ln>
                  <a:solidFill>
                    <a:prstClr val="white"/>
                  </a:solidFill>
                  <a:effectLst/>
                  <a:uLnTx/>
                  <a:uFillTx/>
                  <a:latin typeface="Calibri" panose="020F0502020204030204"/>
                  <a:ea typeface="+mn-ea"/>
                  <a:cs typeface="+mn-cs"/>
                </a:rPr>
                <a:t>IN ITINERE                                                                                              EX POST</a:t>
              </a:r>
              <a:r>
                <a:rPr kumimoji="0" lang="en-US" sz="3038" b="0" i="0" u="none" strike="noStrike" kern="0" cap="none" spc="0" normalizeH="0" baseline="0" noProof="0" dirty="0">
                  <a:ln w="0">
                    <a:noFill/>
                  </a:ln>
                  <a:solidFill>
                    <a:prstClr val="white"/>
                  </a:solidFill>
                  <a:effectLst/>
                  <a:uLnTx/>
                  <a:uFillTx/>
                  <a:latin typeface="Calibri" panose="020F0502020204030204"/>
                  <a:ea typeface="+mn-ea"/>
                  <a:cs typeface="+mn-cs"/>
                </a:rPr>
                <a:t>          		</a:t>
              </a:r>
            </a:p>
          </p:txBody>
        </p:sp>
      </p:grpSp>
    </p:spTree>
    <p:extLst>
      <p:ext uri="{BB962C8B-B14F-4D97-AF65-F5344CB8AC3E}">
        <p14:creationId xmlns:p14="http://schemas.microsoft.com/office/powerpoint/2010/main" val="61654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00667" y="348351"/>
            <a:ext cx="11110912" cy="659794"/>
          </a:xfrm>
        </p:spPr>
        <p:txBody>
          <a:bodyPr/>
          <a:lstStyle/>
          <a:p>
            <a:r>
              <a:rPr lang="en-GB" dirty="0">
                <a:solidFill>
                  <a:schemeClr val="bg1">
                    <a:lumMod val="50000"/>
                  </a:schemeClr>
                </a:solidFill>
              </a:rPr>
              <a:t>Some of the challenges….</a:t>
            </a:r>
          </a:p>
        </p:txBody>
      </p:sp>
      <p:graphicFrame>
        <p:nvGraphicFramePr>
          <p:cNvPr id="4" name="Diagram 3"/>
          <p:cNvGraphicFramePr/>
          <p:nvPr>
            <p:extLst/>
          </p:nvPr>
        </p:nvGraphicFramePr>
        <p:xfrm>
          <a:off x="732588" y="1212775"/>
          <a:ext cx="10689390" cy="447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735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2232635" y="2345177"/>
            <a:ext cx="2266161" cy="2465814"/>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solidFill>
          <a:ln w="12700" cap="flat" cmpd="sng" algn="ctr">
            <a:noFill/>
            <a:prstDash val="solid"/>
            <a:miter lim="800000"/>
          </a:ln>
          <a:effectLst/>
        </p:spPr>
        <p:txBody>
          <a:bodyPr spcFirstLastPara="0" vert="horz" wrap="square" lIns="90000" tIns="90000" rIns="90000" bIns="9000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p:nvPr>
        </p:nvSpPr>
        <p:spPr>
          <a:xfrm>
            <a:off x="1530849" y="411791"/>
            <a:ext cx="11110912" cy="659794"/>
          </a:xfrm>
        </p:spPr>
        <p:txBody>
          <a:bodyPr/>
          <a:lstStyle/>
          <a:p>
            <a:r>
              <a:rPr lang="en-GB" dirty="0">
                <a:solidFill>
                  <a:schemeClr val="bg1">
                    <a:lumMod val="50000"/>
                  </a:schemeClr>
                </a:solidFill>
              </a:rPr>
              <a:t>Factors shaping social impact measurement practices</a:t>
            </a:r>
          </a:p>
        </p:txBody>
      </p:sp>
      <p:sp>
        <p:nvSpPr>
          <p:cNvPr id="25" name="TextBox 24"/>
          <p:cNvSpPr txBox="1"/>
          <p:nvPr/>
        </p:nvSpPr>
        <p:spPr>
          <a:xfrm>
            <a:off x="7363280" y="1809934"/>
            <a:ext cx="22939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727272"/>
                </a:solidFill>
                <a:effectLst/>
                <a:uLnTx/>
                <a:uFillTx/>
                <a:latin typeface="Arial"/>
                <a:ea typeface="+mn-ea"/>
                <a:cs typeface="+mn-cs"/>
              </a:rPr>
              <a:t>RESPONSE STRATEGIES</a:t>
            </a:r>
            <a:endParaRPr kumimoji="0" lang="en-GB" sz="1800" b="0" i="0" u="none" strike="noStrike" kern="1200" cap="none" spc="0" normalizeH="0" baseline="0" noProof="0" dirty="0">
              <a:ln>
                <a:noFill/>
              </a:ln>
              <a:solidFill>
                <a:srgbClr val="727272"/>
              </a:solidFill>
              <a:effectLst/>
              <a:uLnTx/>
              <a:uFillTx/>
              <a:latin typeface="Arial"/>
              <a:ea typeface="+mn-ea"/>
              <a:cs typeface="+mn-cs"/>
            </a:endParaRPr>
          </a:p>
        </p:txBody>
      </p:sp>
      <p:grpSp>
        <p:nvGrpSpPr>
          <p:cNvPr id="2" name="Group 1"/>
          <p:cNvGrpSpPr>
            <a:grpSpLocks noChangeAspect="1"/>
          </p:cNvGrpSpPr>
          <p:nvPr/>
        </p:nvGrpSpPr>
        <p:grpSpPr>
          <a:xfrm>
            <a:off x="6564937" y="2160541"/>
            <a:ext cx="3890647" cy="3895260"/>
            <a:chOff x="7613298" y="2212869"/>
            <a:chExt cx="4022731" cy="4022731"/>
          </a:xfrm>
        </p:grpSpPr>
        <p:sp>
          <p:nvSpPr>
            <p:cNvPr id="4" name="Diamond 3"/>
            <p:cNvSpPr/>
            <p:nvPr/>
          </p:nvSpPr>
          <p:spPr>
            <a:xfrm>
              <a:off x="7613298" y="2212869"/>
              <a:ext cx="4022731" cy="4022731"/>
            </a:xfrm>
            <a:prstGeom prst="diamond">
              <a:avLst/>
            </a:prstGeom>
            <a:solidFill>
              <a:schemeClr val="bg1">
                <a:lumMod val="85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5" name="Rectangle 4"/>
            <p:cNvSpPr/>
            <p:nvPr/>
          </p:nvSpPr>
          <p:spPr>
            <a:xfrm>
              <a:off x="7995457" y="2595028"/>
              <a:ext cx="1568865" cy="1568865"/>
            </a:xfrm>
            <a:prstGeom prst="rect">
              <a:avLst/>
            </a:prstGeom>
            <a:solidFill>
              <a:srgbClr val="1B4F8F"/>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7546" tIns="137546" rIns="137546" bIns="13754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altLang="en-US" sz="2000" b="0" i="0" u="none" strike="noStrike" kern="1200" cap="none" spc="0" normalizeH="0" baseline="0" noProof="0" dirty="0">
                  <a:ln/>
                  <a:solidFill>
                    <a:prstClr val="white"/>
                  </a:solidFill>
                  <a:effectLst/>
                  <a:uLnTx/>
                  <a:uFillTx/>
                  <a:latin typeface="Arial"/>
                  <a:ea typeface="Arial" panose="020B0604020202020204" pitchFamily="34" charset="0"/>
                  <a:cs typeface="Times New Roman" panose="02020603050405020304" pitchFamily="18" charset="0"/>
                </a:rPr>
                <a:t>Reject</a:t>
              </a:r>
              <a:endParaRPr kumimoji="0" lang="en-US" sz="2000" b="0" i="0" u="none" strike="noStrike" kern="1200" cap="none" spc="0" normalizeH="0" baseline="0" noProof="0" dirty="0">
                <a:ln>
                  <a:noFill/>
                </a:ln>
                <a:solidFill>
                  <a:prstClr val="white"/>
                </a:solidFill>
                <a:effectLst/>
                <a:uLnTx/>
                <a:uFillTx/>
                <a:latin typeface="Georgia"/>
                <a:ea typeface="+mn-ea"/>
                <a:cs typeface="+mn-cs"/>
              </a:endParaRPr>
            </a:p>
          </p:txBody>
        </p:sp>
        <p:sp>
          <p:nvSpPr>
            <p:cNvPr id="7" name="Rectangle 6"/>
            <p:cNvSpPr/>
            <p:nvPr/>
          </p:nvSpPr>
          <p:spPr>
            <a:xfrm>
              <a:off x="9685004" y="2595028"/>
              <a:ext cx="1754953" cy="1568865"/>
            </a:xfrm>
            <a:prstGeom prst="rect">
              <a:avLst/>
            </a:prstGeom>
            <a:solidFill>
              <a:schemeClr val="tx1">
                <a:lumMod val="50000"/>
                <a:lumOff val="50000"/>
              </a:schemeClr>
            </a:solidFill>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37546" tIns="137546" rIns="137546" bIns="13754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altLang="en-US" sz="2000" b="0" i="0" u="none" strike="noStrike" kern="1200" cap="none" spc="0" normalizeH="0" baseline="0" noProof="0" dirty="0">
                  <a:ln/>
                  <a:solidFill>
                    <a:prstClr val="white"/>
                  </a:solidFill>
                  <a:effectLst/>
                  <a:uLnTx/>
                  <a:uFillTx/>
                  <a:latin typeface="Arial"/>
                  <a:ea typeface="Arial" panose="020B0604020202020204" pitchFamily="34" charset="0"/>
                  <a:cs typeface="Times New Roman" panose="02020603050405020304" pitchFamily="18" charset="0"/>
                </a:rPr>
                <a:t>Resist control &amp; only symbolically comply</a:t>
              </a:r>
              <a:endParaRPr kumimoji="0" lang="en-GB" altLang="en-US" sz="2000" b="0" i="0" u="none" strike="noStrike" kern="1200" cap="none" spc="0" normalizeH="0" baseline="0" noProof="0" dirty="0">
                <a:ln/>
                <a:solidFill>
                  <a:prstClr val="white"/>
                </a:solidFill>
                <a:effectLst/>
                <a:uLnTx/>
                <a:uFillTx/>
                <a:latin typeface="Arial"/>
                <a:ea typeface="+mn-ea"/>
                <a:cs typeface="+mn-cs"/>
              </a:endParaRPr>
            </a:p>
          </p:txBody>
        </p:sp>
        <p:sp>
          <p:nvSpPr>
            <p:cNvPr id="26" name="Rectangle 25"/>
            <p:cNvSpPr/>
            <p:nvPr/>
          </p:nvSpPr>
          <p:spPr>
            <a:xfrm>
              <a:off x="7995457" y="4284575"/>
              <a:ext cx="1568865" cy="1568865"/>
            </a:xfrm>
            <a:prstGeom prst="rect">
              <a:avLst/>
            </a:prstGeom>
            <a:solidFill>
              <a:srgbClr val="95C11F"/>
            </a:solidFill>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37546" tIns="137546" rIns="137546" bIns="13754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altLang="en-US" sz="2000" b="0" i="0" u="none" strike="noStrike" kern="1200" cap="none" spc="0" normalizeH="0" baseline="0" noProof="0" dirty="0">
                  <a:ln/>
                  <a:solidFill>
                    <a:prstClr val="white"/>
                  </a:solidFill>
                  <a:effectLst/>
                  <a:uLnTx/>
                  <a:uFillTx/>
                  <a:latin typeface="Arial"/>
                  <a:ea typeface="Arial" panose="020B0604020202020204" pitchFamily="34" charset="0"/>
                  <a:cs typeface="Times New Roman" panose="02020603050405020304" pitchFamily="18" charset="0"/>
                </a:rPr>
                <a:t>Accept after resistance</a:t>
              </a:r>
              <a:endParaRPr kumimoji="0" lang="en-GB" altLang="en-US" sz="2000" b="0" i="0" u="none" strike="noStrike" kern="1200" cap="none" spc="0" normalizeH="0" baseline="0" noProof="0" dirty="0">
                <a:ln/>
                <a:solidFill>
                  <a:prstClr val="white"/>
                </a:solidFill>
                <a:effectLst/>
                <a:uLnTx/>
                <a:uFillTx/>
                <a:latin typeface="Arial"/>
                <a:ea typeface="+mn-ea"/>
                <a:cs typeface="+mn-cs"/>
              </a:endParaRPr>
            </a:p>
          </p:txBody>
        </p:sp>
        <p:sp>
          <p:nvSpPr>
            <p:cNvPr id="27" name="Rectangle 26"/>
            <p:cNvSpPr/>
            <p:nvPr/>
          </p:nvSpPr>
          <p:spPr>
            <a:xfrm>
              <a:off x="9685004" y="4284575"/>
              <a:ext cx="1754953" cy="1568865"/>
            </a:xfrm>
            <a:prstGeom prst="rect">
              <a:avLst/>
            </a:prstGeom>
            <a:solidFill>
              <a:srgbClr val="00A19A"/>
            </a:solidFill>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37546" tIns="137546" rIns="137546" bIns="13754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altLang="en-US" sz="2000" b="0" i="0" u="none" strike="noStrike" kern="1200" cap="none" spc="0" normalizeH="0" baseline="0" noProof="0" dirty="0">
                  <a:ln/>
                  <a:solidFill>
                    <a:prstClr val="white"/>
                  </a:solidFill>
                  <a:effectLst/>
                  <a:uLnTx/>
                  <a:uFillTx/>
                  <a:latin typeface="Arial"/>
                  <a:ea typeface="Arial" panose="020B0604020202020204" pitchFamily="34" charset="0"/>
                  <a:cs typeface="Times New Roman" panose="02020603050405020304" pitchFamily="18" charset="0"/>
                </a:rPr>
                <a:t>Proactively adopt</a:t>
              </a:r>
              <a:endParaRPr kumimoji="0" lang="en-GB" altLang="en-US" sz="2000" b="0" i="0" u="none" strike="noStrike" kern="1200" cap="none" spc="0" normalizeH="0" baseline="0" noProof="0" dirty="0">
                <a:ln/>
                <a:solidFill>
                  <a:prstClr val="white"/>
                </a:solidFill>
                <a:effectLst/>
                <a:uLnTx/>
                <a:uFillTx/>
                <a:latin typeface="Arial"/>
                <a:ea typeface="+mn-ea"/>
                <a:cs typeface="+mn-cs"/>
              </a:endParaRPr>
            </a:p>
          </p:txBody>
        </p:sp>
      </p:grpSp>
      <p:grpSp>
        <p:nvGrpSpPr>
          <p:cNvPr id="8" name="Group 7"/>
          <p:cNvGrpSpPr/>
          <p:nvPr/>
        </p:nvGrpSpPr>
        <p:grpSpPr>
          <a:xfrm>
            <a:off x="773661" y="1994600"/>
            <a:ext cx="5184107" cy="4646294"/>
            <a:chOff x="837017" y="1076202"/>
            <a:chExt cx="5184107" cy="4646294"/>
          </a:xfrm>
        </p:grpSpPr>
        <p:sp>
          <p:nvSpPr>
            <p:cNvPr id="78" name="Freeform 77"/>
            <p:cNvSpPr/>
            <p:nvPr/>
          </p:nvSpPr>
          <p:spPr>
            <a:xfrm>
              <a:off x="2702886" y="2971689"/>
              <a:ext cx="1358441" cy="124717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bg1">
                <a:lumMod val="50000"/>
              </a:schemeClr>
            </a:solidFill>
            <a:ln w="12700" cap="flat" cmpd="sng" algn="ctr">
              <a:noFill/>
              <a:prstDash val="solid"/>
              <a:miter lim="800000"/>
            </a:ln>
            <a:effectLst/>
          </p:spPr>
          <p:txBody>
            <a:bodyPr spcFirstLastPara="0" vert="horz" wrap="square" lIns="90000" tIns="90000" rIns="90000" bIns="9000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Social and solidarity economy entity</a:t>
              </a:r>
            </a:p>
          </p:txBody>
        </p:sp>
        <p:sp>
          <p:nvSpPr>
            <p:cNvPr id="81" name="Freeform 80"/>
            <p:cNvSpPr/>
            <p:nvPr/>
          </p:nvSpPr>
          <p:spPr>
            <a:xfrm>
              <a:off x="1974029" y="4036484"/>
              <a:ext cx="1358441" cy="124717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19A"/>
            </a:solidFill>
            <a:ln w="12700" cap="flat" cmpd="sng" algn="ctr">
              <a:noFill/>
              <a:prstDash val="solid"/>
              <a:miter lim="800000"/>
            </a:ln>
            <a:effectLst/>
          </p:spPr>
          <p:txBody>
            <a:bodyPr spcFirstLastPara="0" vert="horz" wrap="square" lIns="90000" tIns="90000" rIns="90000" bIns="9000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Nature and complexity of the theory of change</a:t>
              </a:r>
            </a:p>
          </p:txBody>
        </p:sp>
        <p:grpSp>
          <p:nvGrpSpPr>
            <p:cNvPr id="6" name="Group 5"/>
            <p:cNvGrpSpPr/>
            <p:nvPr/>
          </p:nvGrpSpPr>
          <p:grpSpPr>
            <a:xfrm>
              <a:off x="837017" y="1076202"/>
              <a:ext cx="5184107" cy="4646294"/>
              <a:chOff x="837017" y="1076202"/>
              <a:chExt cx="5184107" cy="4646294"/>
            </a:xfrm>
          </p:grpSpPr>
          <p:sp>
            <p:nvSpPr>
              <p:cNvPr id="73" name="Pentagon 72"/>
              <p:cNvSpPr/>
              <p:nvPr/>
            </p:nvSpPr>
            <p:spPr>
              <a:xfrm>
                <a:off x="837017" y="1925138"/>
                <a:ext cx="2384448" cy="3364370"/>
              </a:xfrm>
              <a:prstGeom prst="homePlate">
                <a:avLst>
                  <a:gd name="adj" fmla="val 26232"/>
                </a:avLst>
              </a:prstGeom>
              <a:noFill/>
              <a:ln w="38100" cap="flat" cmpd="sng" algn="ctr">
                <a:solidFill>
                  <a:sysClr val="window" lastClr="FFFFFF">
                    <a:lumMod val="65000"/>
                  </a:sysClr>
                </a:solidFill>
                <a:prstDash val="sysDash"/>
                <a:miter lim="800000"/>
              </a:ln>
              <a:effectLst/>
            </p:spPr>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A19A"/>
                    </a:solidFill>
                    <a:effectLst/>
                    <a:uLnTx/>
                    <a:uFillTx/>
                    <a:latin typeface="Calibri" panose="020F0502020204030204"/>
                    <a:ea typeface="+mn-ea"/>
                    <a:cs typeface="+mn-cs"/>
                  </a:rPr>
                  <a:t>INTERNAL</a:t>
                </a:r>
                <a:endParaRPr kumimoji="0" lang="en-GB" sz="1800" b="0" i="0" u="none" strike="noStrike" kern="0" cap="none" spc="0" normalizeH="0" baseline="0" noProof="0" dirty="0">
                  <a:ln>
                    <a:noFill/>
                  </a:ln>
                  <a:solidFill>
                    <a:srgbClr val="00A19A"/>
                  </a:solidFill>
                  <a:effectLst/>
                  <a:uLnTx/>
                  <a:uFillTx/>
                  <a:latin typeface="Calibri" panose="020F0502020204030204"/>
                  <a:ea typeface="+mn-ea"/>
                  <a:cs typeface="+mn-cs"/>
                </a:endParaRPr>
              </a:p>
            </p:txBody>
          </p:sp>
          <p:sp>
            <p:nvSpPr>
              <p:cNvPr id="72" name="Pentagon 71"/>
              <p:cNvSpPr/>
              <p:nvPr/>
            </p:nvSpPr>
            <p:spPr>
              <a:xfrm rot="10800000">
                <a:off x="3562643" y="1925138"/>
                <a:ext cx="2405019" cy="3364370"/>
              </a:xfrm>
              <a:prstGeom prst="homePlate">
                <a:avLst>
                  <a:gd name="adj" fmla="val 26232"/>
                </a:avLst>
              </a:prstGeom>
              <a:noFill/>
              <a:ln w="38100" cap="flat" cmpd="sng" algn="ctr">
                <a:solidFill>
                  <a:sysClr val="window" lastClr="FFFFFF">
                    <a:lumMod val="65000"/>
                  </a:sysClr>
                </a:solidFill>
                <a:prstDash val="sysDash"/>
                <a:miter lim="800000"/>
              </a:ln>
              <a:effectLst/>
            </p:spPr>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95C11F"/>
                    </a:solidFill>
                    <a:effectLst/>
                    <a:uLnTx/>
                    <a:uFillTx/>
                    <a:latin typeface="Calibri" panose="020F0502020204030204"/>
                    <a:ea typeface="+mn-ea"/>
                    <a:cs typeface="+mn-cs"/>
                  </a:rPr>
                  <a:t>EXTERNAL</a:t>
                </a:r>
                <a:endParaRPr kumimoji="0" lang="en-GB" sz="1800" b="0" i="0" u="none" strike="noStrike" kern="0" cap="none" spc="0" normalizeH="0" baseline="0" noProof="0" dirty="0">
                  <a:ln>
                    <a:noFill/>
                  </a:ln>
                  <a:solidFill>
                    <a:srgbClr val="95C11F"/>
                  </a:solidFill>
                  <a:effectLst/>
                  <a:uLnTx/>
                  <a:uFillTx/>
                  <a:latin typeface="Calibri" panose="020F0502020204030204"/>
                  <a:ea typeface="+mn-ea"/>
                  <a:cs typeface="+mn-cs"/>
                </a:endParaRPr>
              </a:p>
            </p:txBody>
          </p:sp>
          <p:sp>
            <p:nvSpPr>
              <p:cNvPr id="24" name="TextBox 23"/>
              <p:cNvSpPr txBox="1"/>
              <p:nvPr/>
            </p:nvSpPr>
            <p:spPr>
              <a:xfrm>
                <a:off x="1878383" y="1076202"/>
                <a:ext cx="315483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727272"/>
                    </a:solidFill>
                    <a:effectLst/>
                    <a:uLnTx/>
                    <a:uFillTx/>
                    <a:latin typeface="Arial"/>
                    <a:ea typeface="+mn-ea"/>
                    <a:cs typeface="+mn-cs"/>
                  </a:rPr>
                  <a:t>INTERNAL &amp; EXTERNAL DRIVERS</a:t>
                </a:r>
                <a:endParaRPr kumimoji="0" lang="en-GB" sz="1800" b="0" i="0" u="none" strike="noStrike" kern="1200" cap="none" spc="0" normalizeH="0" baseline="0" noProof="0" dirty="0">
                  <a:ln>
                    <a:noFill/>
                  </a:ln>
                  <a:solidFill>
                    <a:srgbClr val="727272"/>
                  </a:solidFill>
                  <a:effectLst/>
                  <a:uLnTx/>
                  <a:uFillTx/>
                  <a:latin typeface="Arial"/>
                  <a:ea typeface="+mn-ea"/>
                  <a:cs typeface="+mn-cs"/>
                </a:endParaRPr>
              </a:p>
            </p:txBody>
          </p:sp>
          <p:sp>
            <p:nvSpPr>
              <p:cNvPr id="74" name="Rectangle 73"/>
              <p:cNvSpPr/>
              <p:nvPr/>
            </p:nvSpPr>
            <p:spPr>
              <a:xfrm>
                <a:off x="890479" y="1501383"/>
                <a:ext cx="5130645" cy="296460"/>
              </a:xfrm>
              <a:prstGeom prst="rect">
                <a:avLst/>
              </a:prstGeom>
              <a:solidFill>
                <a:srgbClr val="1B4F8F"/>
              </a:solidFill>
              <a:ln w="38100" cap="flat" cmpd="sng" algn="ctr">
                <a:solidFill>
                  <a:srgbClr val="1B4F8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Policy framework / enabling environment</a:t>
                </a:r>
              </a:p>
            </p:txBody>
          </p:sp>
          <p:sp>
            <p:nvSpPr>
              <p:cNvPr id="75" name="Rectangle 74"/>
              <p:cNvSpPr/>
              <p:nvPr/>
            </p:nvSpPr>
            <p:spPr>
              <a:xfrm>
                <a:off x="837017" y="5405098"/>
                <a:ext cx="5130645" cy="317398"/>
              </a:xfrm>
              <a:prstGeom prst="rect">
                <a:avLst/>
              </a:prstGeom>
              <a:solidFill>
                <a:srgbClr val="1B4F8F"/>
              </a:solidFill>
              <a:ln w="38100" cap="flat" cmpd="sng" algn="ctr">
                <a:solidFill>
                  <a:srgbClr val="1B4F8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Available resources, both financial and non-financial</a:t>
                </a:r>
                <a:endParaRPr kumimoji="0" lang="en-GB"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75"/>
              <p:cNvSpPr/>
              <p:nvPr/>
            </p:nvSpPr>
            <p:spPr>
              <a:xfrm>
                <a:off x="3455802" y="1919285"/>
                <a:ext cx="1358441" cy="124717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5C11F"/>
              </a:solidFill>
              <a:ln w="12700" cap="flat" cmpd="sng" algn="ctr">
                <a:noFill/>
                <a:prstDash val="solid"/>
                <a:miter lim="800000"/>
              </a:ln>
              <a:effectLst/>
            </p:spPr>
            <p:txBody>
              <a:bodyPr spcFirstLastPara="0" vert="horz" wrap="square" lIns="90000" tIns="90000" rIns="90000" bIns="9000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Funder requirements</a:t>
                </a:r>
              </a:p>
            </p:txBody>
          </p:sp>
          <p:sp>
            <p:nvSpPr>
              <p:cNvPr id="77" name="Freeform 76"/>
              <p:cNvSpPr/>
              <p:nvPr/>
            </p:nvSpPr>
            <p:spPr>
              <a:xfrm>
                <a:off x="1988686" y="1919285"/>
                <a:ext cx="1358441" cy="124717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19A"/>
              </a:solidFill>
              <a:ln w="12700" cap="flat" cmpd="sng" algn="ctr">
                <a:noFill/>
                <a:prstDash val="solid"/>
                <a:miter lim="800000"/>
              </a:ln>
              <a:effectLst/>
            </p:spPr>
            <p:txBody>
              <a:bodyPr spcFirstLastPara="0" vert="horz" wrap="square" lIns="90000" tIns="90000" rIns="90000" bIns="9000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Governance and organisational culture</a:t>
                </a:r>
              </a:p>
            </p:txBody>
          </p:sp>
          <p:sp>
            <p:nvSpPr>
              <p:cNvPr id="79" name="Freeform 78"/>
              <p:cNvSpPr/>
              <p:nvPr/>
            </p:nvSpPr>
            <p:spPr>
              <a:xfrm>
                <a:off x="4186550" y="2971689"/>
                <a:ext cx="1358441" cy="124717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5C11F"/>
              </a:solidFill>
              <a:ln w="12700" cap="flat" cmpd="sng" algn="ctr">
                <a:noFill/>
                <a:prstDash val="solid"/>
                <a:miter lim="800000"/>
              </a:ln>
              <a:effectLst/>
            </p:spPr>
            <p:txBody>
              <a:bodyPr spcFirstLastPara="0" vert="horz" wrap="square" lIns="90000" tIns="90000" rIns="90000" bIns="9000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Sector practices</a:t>
                </a:r>
              </a:p>
            </p:txBody>
          </p:sp>
          <p:sp>
            <p:nvSpPr>
              <p:cNvPr id="80" name="Freeform 79"/>
              <p:cNvSpPr/>
              <p:nvPr/>
            </p:nvSpPr>
            <p:spPr>
              <a:xfrm>
                <a:off x="3441146" y="4036484"/>
                <a:ext cx="1358441" cy="124717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5C11F"/>
              </a:solidFill>
              <a:ln w="12700" cap="flat" cmpd="sng" algn="ctr">
                <a:noFill/>
                <a:prstDash val="solid"/>
                <a:miter lim="800000"/>
              </a:ln>
              <a:effectLst/>
            </p:spPr>
            <p:txBody>
              <a:bodyPr spcFirstLastPara="0" vert="horz" wrap="square" lIns="90000" tIns="90000" rIns="90000" bIns="9000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Guidance</a:t>
                </a:r>
              </a:p>
            </p:txBody>
          </p:sp>
          <p:sp>
            <p:nvSpPr>
              <p:cNvPr id="82" name="Freeform 81"/>
              <p:cNvSpPr/>
              <p:nvPr/>
            </p:nvSpPr>
            <p:spPr>
              <a:xfrm>
                <a:off x="1219222" y="2971689"/>
                <a:ext cx="1358441" cy="124717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19A"/>
              </a:solidFill>
              <a:ln w="12700" cap="flat" cmpd="sng" algn="ctr">
                <a:noFill/>
                <a:prstDash val="solid"/>
                <a:miter lim="800000"/>
              </a:ln>
              <a:effectLst/>
            </p:spPr>
            <p:txBody>
              <a:bodyPr spcFirstLastPara="0" vert="horz" wrap="square" lIns="90000" tIns="90000" rIns="90000" bIns="9000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Purpose of assessing impact</a:t>
                </a: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1962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91661" y="344005"/>
            <a:ext cx="11110912" cy="659794"/>
          </a:xfrm>
        </p:spPr>
        <p:txBody>
          <a:bodyPr/>
          <a:lstStyle/>
          <a:p>
            <a:r>
              <a:rPr lang="fr-FR" dirty="0" err="1">
                <a:solidFill>
                  <a:schemeClr val="bg1">
                    <a:lumMod val="50000"/>
                  </a:schemeClr>
                </a:solidFill>
              </a:rPr>
              <a:t>Debunking</a:t>
            </a:r>
            <a:r>
              <a:rPr lang="fr-FR" dirty="0">
                <a:solidFill>
                  <a:schemeClr val="bg1">
                    <a:lumMod val="50000"/>
                  </a:schemeClr>
                </a:solidFill>
              </a:rPr>
              <a:t> social impact </a:t>
            </a:r>
            <a:r>
              <a:rPr lang="fr-FR" dirty="0" err="1">
                <a:solidFill>
                  <a:schemeClr val="bg1">
                    <a:lumMod val="50000"/>
                  </a:schemeClr>
                </a:solidFill>
              </a:rPr>
              <a:t>measurement</a:t>
            </a:r>
            <a:r>
              <a:rPr lang="fr-FR" dirty="0">
                <a:solidFill>
                  <a:schemeClr val="bg1">
                    <a:lumMod val="50000"/>
                  </a:schemeClr>
                </a:solidFill>
              </a:rPr>
              <a:t> </a:t>
            </a:r>
            <a:r>
              <a:rPr lang="fr-FR" dirty="0" err="1">
                <a:solidFill>
                  <a:schemeClr val="bg1">
                    <a:lumMod val="50000"/>
                  </a:schemeClr>
                </a:solidFill>
              </a:rPr>
              <a:t>approaches</a:t>
            </a:r>
            <a:endParaRPr lang="en-GB" dirty="0">
              <a:solidFill>
                <a:schemeClr val="bg1">
                  <a:lumMod val="50000"/>
                </a:schemeClr>
              </a:solidFill>
            </a:endParaRPr>
          </a:p>
        </p:txBody>
      </p:sp>
      <p:graphicFrame>
        <p:nvGraphicFramePr>
          <p:cNvPr id="24" name="Content Placeholder 3"/>
          <p:cNvGraphicFramePr>
            <a:graphicFrameLocks/>
          </p:cNvGraphicFramePr>
          <p:nvPr>
            <p:extLst/>
          </p:nvPr>
        </p:nvGraphicFramePr>
        <p:xfrm>
          <a:off x="2198526" y="1687915"/>
          <a:ext cx="6768661" cy="2884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Content Placeholder 3"/>
          <p:cNvGraphicFramePr>
            <a:graphicFrameLocks/>
          </p:cNvGraphicFramePr>
          <p:nvPr>
            <p:extLst/>
          </p:nvPr>
        </p:nvGraphicFramePr>
        <p:xfrm>
          <a:off x="3631438" y="4074836"/>
          <a:ext cx="6164317" cy="1661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Content Placeholder 3"/>
          <p:cNvGraphicFramePr>
            <a:graphicFrameLocks/>
          </p:cNvGraphicFramePr>
          <p:nvPr>
            <p:extLst/>
          </p:nvPr>
        </p:nvGraphicFramePr>
        <p:xfrm>
          <a:off x="1890512" y="1156508"/>
          <a:ext cx="6127326" cy="105730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180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96163" y="453042"/>
            <a:ext cx="11110912" cy="659794"/>
          </a:xfrm>
        </p:spPr>
        <p:txBody>
          <a:bodyPr>
            <a:normAutofit/>
          </a:bodyPr>
          <a:lstStyle/>
          <a:p>
            <a:r>
              <a:rPr lang="en-US" dirty="0">
                <a:solidFill>
                  <a:schemeClr val="bg1">
                    <a:lumMod val="50000"/>
                  </a:schemeClr>
                </a:solidFill>
              </a:rPr>
              <a:t>How can policy makers help?</a:t>
            </a:r>
            <a:endParaRPr lang="en-GB" dirty="0">
              <a:solidFill>
                <a:schemeClr val="bg1">
                  <a:lumMod val="50000"/>
                </a:schemeClr>
              </a:solidFill>
            </a:endParaRPr>
          </a:p>
        </p:txBody>
      </p:sp>
      <p:grpSp>
        <p:nvGrpSpPr>
          <p:cNvPr id="5" name="Group 4"/>
          <p:cNvGrpSpPr/>
          <p:nvPr/>
        </p:nvGrpSpPr>
        <p:grpSpPr>
          <a:xfrm>
            <a:off x="1265635" y="1486830"/>
            <a:ext cx="9562784" cy="3893692"/>
            <a:chOff x="2438168" y="2191444"/>
            <a:chExt cx="7304505" cy="2695508"/>
          </a:xfrm>
        </p:grpSpPr>
        <p:grpSp>
          <p:nvGrpSpPr>
            <p:cNvPr id="9" name="Group 8"/>
            <p:cNvGrpSpPr/>
            <p:nvPr/>
          </p:nvGrpSpPr>
          <p:grpSpPr>
            <a:xfrm>
              <a:off x="2438168" y="2191444"/>
              <a:ext cx="7289802" cy="2695508"/>
              <a:chOff x="9550399" y="128250"/>
              <a:chExt cx="8128001" cy="5418667"/>
            </a:xfrm>
          </p:grpSpPr>
          <p:sp>
            <p:nvSpPr>
              <p:cNvPr id="10" name="Rectangle 9"/>
              <p:cNvSpPr/>
              <p:nvPr/>
            </p:nvSpPr>
            <p:spPr>
              <a:xfrm>
                <a:off x="9550399" y="128250"/>
                <a:ext cx="4064001" cy="2709334"/>
              </a:xfrm>
              <a:prstGeom prst="rect">
                <a:avLst/>
              </a:prstGeom>
              <a:solidFill>
                <a:srgbClr val="1B4F8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err="1">
                    <a:ln>
                      <a:noFill/>
                    </a:ln>
                    <a:solidFill>
                      <a:prstClr val="white"/>
                    </a:solidFill>
                    <a:effectLst/>
                    <a:uLnTx/>
                    <a:uFillTx/>
                    <a:latin typeface="Arial"/>
                    <a:ea typeface="+mn-ea"/>
                    <a:cs typeface="+mn-cs"/>
                  </a:rPr>
                  <a:t>Improve</a:t>
                </a:r>
                <a:r>
                  <a:rPr kumimoji="0" lang="fr-FR" sz="2400" b="1" i="0" u="none" strike="noStrike" kern="1200" cap="none" spc="0" normalizeH="0" baseline="0" noProof="0" dirty="0">
                    <a:ln>
                      <a:noFill/>
                    </a:ln>
                    <a:solidFill>
                      <a:prstClr val="white"/>
                    </a:solidFill>
                    <a:effectLst/>
                    <a:uLnTx/>
                    <a:uFillTx/>
                    <a:latin typeface="Arial"/>
                    <a:ea typeface="+mn-ea"/>
                    <a:cs typeface="+mn-cs"/>
                  </a:rPr>
                  <a:t> the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err="1">
                    <a:ln>
                      <a:noFill/>
                    </a:ln>
                    <a:solidFill>
                      <a:prstClr val="white"/>
                    </a:solidFill>
                    <a:effectLst/>
                    <a:uLnTx/>
                    <a:uFillTx/>
                    <a:latin typeface="Arial"/>
                    <a:ea typeface="+mn-ea"/>
                    <a:cs typeface="+mn-cs"/>
                  </a:rPr>
                  <a:t>policy</a:t>
                </a:r>
                <a:r>
                  <a:rPr kumimoji="0" lang="fr-FR" sz="2400" b="1" i="0" u="none" strike="noStrike" kern="1200" cap="none" spc="0" normalizeH="0" baseline="0" noProof="0" dirty="0">
                    <a:ln>
                      <a:noFill/>
                    </a:ln>
                    <a:solidFill>
                      <a:prstClr val="white"/>
                    </a:solidFill>
                    <a:effectLst/>
                    <a:uLnTx/>
                    <a:uFillTx/>
                    <a:latin typeface="Arial"/>
                    <a:ea typeface="+mn-ea"/>
                    <a:cs typeface="+mn-cs"/>
                  </a:rPr>
                  <a:t> </a:t>
                </a:r>
                <a:r>
                  <a:rPr kumimoji="0" lang="fr-FR" sz="2400" b="1" i="0" u="none" strike="noStrike" kern="1200" cap="none" spc="0" normalizeH="0" baseline="0" noProof="0" dirty="0" err="1">
                    <a:ln>
                      <a:noFill/>
                    </a:ln>
                    <a:solidFill>
                      <a:prstClr val="white"/>
                    </a:solidFill>
                    <a:effectLst/>
                    <a:uLnTx/>
                    <a:uFillTx/>
                    <a:latin typeface="Arial"/>
                    <a:ea typeface="+mn-ea"/>
                    <a:cs typeface="+mn-cs"/>
                  </a:rPr>
                  <a:t>framework</a:t>
                </a:r>
                <a:endParaRPr kumimoji="0" lang="fr-FR" sz="24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a:t>
                </a:r>
                <a:r>
                  <a:rPr kumimoji="0" lang="fr-FR" sz="1800" b="0" i="0" u="none" strike="noStrike" kern="1200" cap="none" spc="0" normalizeH="0" baseline="0" noProof="0" dirty="0" err="1">
                    <a:ln>
                      <a:noFill/>
                    </a:ln>
                    <a:solidFill>
                      <a:prstClr val="white"/>
                    </a:solidFill>
                    <a:effectLst/>
                    <a:uLnTx/>
                    <a:uFillTx/>
                    <a:latin typeface="Arial"/>
                    <a:ea typeface="+mn-ea"/>
                    <a:cs typeface="+mn-cs"/>
                  </a:rPr>
                  <a:t>strategy</a:t>
                </a:r>
                <a:r>
                  <a:rPr kumimoji="0" lang="fr-FR" sz="1800" b="0" i="0" u="none" strike="noStrike" kern="1200" cap="none" spc="0" normalizeH="0" baseline="0" noProof="0" dirty="0">
                    <a:ln>
                      <a:noFill/>
                    </a:ln>
                    <a:solidFill>
                      <a:prstClr val="white"/>
                    </a:solidFill>
                    <a:effectLst/>
                    <a:uLnTx/>
                    <a:uFillTx/>
                    <a:latin typeface="Arial"/>
                    <a:ea typeface="+mn-ea"/>
                    <a:cs typeface="+mn-cs"/>
                  </a:rPr>
                  <a:t>, </a:t>
                </a:r>
                <a:r>
                  <a:rPr kumimoji="0" lang="fr-FR" sz="1800" b="0" i="0" u="none" strike="noStrike" kern="1200" cap="none" spc="0" normalizeH="0" baseline="0" noProof="0" dirty="0" err="1">
                    <a:ln>
                      <a:noFill/>
                    </a:ln>
                    <a:solidFill>
                      <a:prstClr val="white"/>
                    </a:solidFill>
                    <a:effectLst/>
                    <a:uLnTx/>
                    <a:uFillTx/>
                    <a:latin typeface="Arial"/>
                    <a:ea typeface="+mn-ea"/>
                    <a:cs typeface="+mn-cs"/>
                  </a:rPr>
                  <a:t>regulation</a:t>
                </a:r>
                <a:r>
                  <a:rPr kumimoji="0" lang="fr-FR" sz="1800" b="0" i="0" u="none" strike="noStrike" kern="1200" cap="none" spc="0" normalizeH="0" baseline="0" noProof="0" dirty="0">
                    <a:ln>
                      <a:noFill/>
                    </a:ln>
                    <a:solidFill>
                      <a:prstClr val="white"/>
                    </a:solidFill>
                    <a:effectLst/>
                    <a:uLnTx/>
                    <a:uFillTx/>
                    <a:latin typeface="Arial"/>
                    <a:ea typeface="+mn-ea"/>
                    <a:cs typeface="+mn-cs"/>
                  </a:rPr>
                  <a:t>, ring-</a:t>
                </a:r>
                <a:r>
                  <a:rPr kumimoji="0" lang="fr-FR" sz="1800" b="0" i="0" u="none" strike="noStrike" kern="1200" cap="none" spc="0" normalizeH="0" baseline="0" noProof="0" dirty="0" err="1">
                    <a:ln>
                      <a:noFill/>
                    </a:ln>
                    <a:solidFill>
                      <a:prstClr val="white"/>
                    </a:solidFill>
                    <a:effectLst/>
                    <a:uLnTx/>
                    <a:uFillTx/>
                    <a:latin typeface="Arial"/>
                    <a:ea typeface="+mn-ea"/>
                    <a:cs typeface="+mn-cs"/>
                  </a:rPr>
                  <a:t>fencing</a:t>
                </a:r>
                <a:r>
                  <a:rPr kumimoji="0" lang="fr-FR" sz="1800" b="0" i="0" u="none" strike="noStrike" kern="1200" cap="none" spc="0" normalizeH="0" baseline="0" noProof="0" dirty="0">
                    <a:ln>
                      <a:noFill/>
                    </a:ln>
                    <a:solidFill>
                      <a:prstClr val="white"/>
                    </a:solidFill>
                    <a:effectLst/>
                    <a:uLnTx/>
                    <a:uFillTx/>
                    <a:latin typeface="Arial"/>
                    <a:ea typeface="+mn-ea"/>
                    <a:cs typeface="+mn-cs"/>
                  </a:rPr>
                  <a:t> support)</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13614400" y="128250"/>
                <a:ext cx="4064000" cy="2709333"/>
              </a:xfrm>
              <a:prstGeom prst="rect">
                <a:avLst/>
              </a:prstGeom>
              <a:solidFill>
                <a:srgbClr val="00A1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err="1">
                    <a:ln>
                      <a:noFill/>
                    </a:ln>
                    <a:solidFill>
                      <a:prstClr val="white"/>
                    </a:solidFill>
                    <a:effectLst/>
                    <a:uLnTx/>
                    <a:uFillTx/>
                    <a:latin typeface="Arial"/>
                    <a:ea typeface="+mn-ea"/>
                    <a:cs typeface="+mn-cs"/>
                  </a:rPr>
                  <a:t>Deliver</a:t>
                </a:r>
                <a:r>
                  <a:rPr kumimoji="0" lang="fr-FR" sz="2400" b="1" i="0" u="none" strike="noStrike" kern="1200" cap="none" spc="0" normalizeH="0" baseline="0" noProof="0" dirty="0">
                    <a:ln>
                      <a:noFill/>
                    </a:ln>
                    <a:solidFill>
                      <a:prstClr val="white"/>
                    </a:solidFill>
                    <a:effectLst/>
                    <a:uLnTx/>
                    <a:uFillTx/>
                    <a:latin typeface="Arial"/>
                    <a:ea typeface="+mn-ea"/>
                    <a:cs typeface="+mn-cs"/>
                  </a:rPr>
                  <a:t> guidance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(open-</a:t>
                </a:r>
                <a:r>
                  <a:rPr kumimoji="0" lang="fr-FR" sz="1800" b="0" i="0" u="none" strike="noStrike" kern="1200" cap="none" spc="0" normalizeH="0" baseline="0" noProof="0" dirty="0" err="1">
                    <a:ln>
                      <a:noFill/>
                    </a:ln>
                    <a:solidFill>
                      <a:prstClr val="white"/>
                    </a:solidFill>
                    <a:effectLst/>
                    <a:uLnTx/>
                    <a:uFillTx/>
                    <a:latin typeface="Arial"/>
                    <a:ea typeface="+mn-ea"/>
                    <a:cs typeface="+mn-cs"/>
                  </a:rPr>
                  <a:t>access</a:t>
                </a:r>
                <a:r>
                  <a:rPr kumimoji="0" lang="fr-FR" sz="1800" b="0" i="0" u="none" strike="noStrike" kern="1200" cap="none" spc="0" normalizeH="0" baseline="0" noProof="0" dirty="0">
                    <a:ln>
                      <a:noFill/>
                    </a:ln>
                    <a:solidFill>
                      <a:prstClr val="white"/>
                    </a:solidFill>
                    <a:effectLst/>
                    <a:uLnTx/>
                    <a:uFillTx/>
                    <a:latin typeface="Arial"/>
                    <a:ea typeface="+mn-ea"/>
                    <a:cs typeface="+mn-cs"/>
                  </a:rPr>
                  <a:t> </a:t>
                </a:r>
                <a:r>
                  <a:rPr kumimoji="0" lang="fr-FR" sz="1800" b="0" i="0" u="none" strike="noStrike" kern="1200" cap="none" spc="0" normalizeH="0" baseline="0" noProof="0" dirty="0" err="1">
                    <a:ln>
                      <a:noFill/>
                    </a:ln>
                    <a:solidFill>
                      <a:prstClr val="white"/>
                    </a:solidFill>
                    <a:effectLst/>
                    <a:uLnTx/>
                    <a:uFillTx/>
                    <a:latin typeface="Arial"/>
                    <a:ea typeface="+mn-ea"/>
                    <a:cs typeface="+mn-cs"/>
                  </a:rPr>
                  <a:t>manuals</a:t>
                </a:r>
                <a:r>
                  <a:rPr kumimoji="0" lang="fr-FR" sz="1800" b="0" i="0" u="none" strike="noStrike" kern="1200" cap="none" spc="0" normalizeH="0" baseline="0" noProof="0" dirty="0">
                    <a:ln>
                      <a:noFill/>
                    </a:ln>
                    <a:solidFill>
                      <a:prstClr val="white"/>
                    </a:solidFill>
                    <a:effectLst/>
                    <a:uLnTx/>
                    <a:uFillTx/>
                    <a:latin typeface="Arial"/>
                    <a:ea typeface="+mn-ea"/>
                    <a:cs typeface="+mn-cs"/>
                  </a:rPr>
                  <a:t>, </a:t>
                </a:r>
                <a:r>
                  <a:rPr kumimoji="0" lang="fr-FR" sz="1800" b="0" i="0" u="none" strike="noStrike" kern="1200" cap="none" spc="0" normalizeH="0" baseline="0" noProof="0" dirty="0" err="1">
                    <a:ln>
                      <a:noFill/>
                    </a:ln>
                    <a:solidFill>
                      <a:prstClr val="white"/>
                    </a:solidFill>
                    <a:effectLst/>
                    <a:uLnTx/>
                    <a:uFillTx/>
                    <a:latin typeface="Arial"/>
                    <a:ea typeface="+mn-ea"/>
                    <a:cs typeface="+mn-cs"/>
                  </a:rPr>
                  <a:t>adapted</a:t>
                </a:r>
                <a:r>
                  <a:rPr kumimoji="0" lang="fr-FR" sz="1800" b="0" i="0" u="none" strike="noStrike" kern="1200" cap="none" spc="0" normalizeH="0" baseline="0" noProof="0" dirty="0">
                    <a:ln>
                      <a:noFill/>
                    </a:ln>
                    <a:solidFill>
                      <a:prstClr val="white"/>
                    </a:solidFill>
                    <a:effectLst/>
                    <a:uLnTx/>
                    <a:uFillTx/>
                    <a:latin typeface="Arial"/>
                    <a:ea typeface="+mn-ea"/>
                    <a:cs typeface="+mn-cs"/>
                  </a:rPr>
                  <a:t> </a:t>
                </a:r>
                <a:r>
                  <a:rPr kumimoji="0" lang="fr-FR" sz="1800" b="0" i="0" u="none" strike="noStrike" kern="1200" cap="none" spc="0" normalizeH="0" baseline="0" noProof="0" dirty="0" err="1">
                    <a:ln>
                      <a:noFill/>
                    </a:ln>
                    <a:solidFill>
                      <a:prstClr val="white"/>
                    </a:solidFill>
                    <a:effectLst/>
                    <a:uLnTx/>
                    <a:uFillTx/>
                    <a:latin typeface="Arial"/>
                    <a:ea typeface="+mn-ea"/>
                    <a:cs typeface="+mn-cs"/>
                  </a:rPr>
                  <a:t>tools</a:t>
                </a:r>
                <a:r>
                  <a:rPr kumimoji="0" lang="fr-FR" sz="1800" b="0" i="0" u="none" strike="noStrike" kern="1200" cap="none" spc="0" normalizeH="0" baseline="0" noProof="0" dirty="0">
                    <a:ln>
                      <a:noFill/>
                    </a:ln>
                    <a:solidFill>
                      <a:prstClr val="white"/>
                    </a:solidFill>
                    <a:effectLst/>
                    <a:uLnTx/>
                    <a:uFillTx/>
                    <a:latin typeface="Arial"/>
                    <a:ea typeface="+mn-ea"/>
                    <a:cs typeface="+mn-cs"/>
                  </a:rPr>
                  <a:t>, harmonisation)</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rot="21600000">
                <a:off x="9550400" y="2837582"/>
                <a:ext cx="4064000" cy="2709334"/>
              </a:xfrm>
              <a:prstGeom prst="rect">
                <a:avLst/>
              </a:prstGeom>
              <a:solidFill>
                <a:srgbClr val="95C11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a:ea typeface="+mn-ea"/>
                    <a:cs typeface="+mn-cs"/>
                  </a:rPr>
                  <a:t>Foster </a:t>
                </a:r>
                <a:r>
                  <a:rPr kumimoji="0" lang="fr-FR" sz="2400" b="1" i="0" u="none" strike="noStrike" kern="1200" cap="none" spc="0" normalizeH="0" baseline="0" noProof="0" dirty="0" err="1">
                    <a:ln>
                      <a:noFill/>
                    </a:ln>
                    <a:solidFill>
                      <a:prstClr val="white"/>
                    </a:solidFill>
                    <a:effectLst/>
                    <a:uLnTx/>
                    <a:uFillTx/>
                    <a:latin typeface="Arial"/>
                    <a:ea typeface="+mn-ea"/>
                    <a:cs typeface="+mn-cs"/>
                  </a:rPr>
                  <a:t>evidence</a:t>
                </a:r>
                <a:endParaRPr kumimoji="0" lang="fr-FR" sz="24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(impact </a:t>
                </a:r>
                <a:r>
                  <a:rPr kumimoji="0" lang="fr-FR" sz="1800" b="0" i="0" u="none" strike="noStrike" kern="1200" cap="none" spc="0" normalizeH="0" baseline="0" noProof="0" dirty="0" err="1">
                    <a:ln>
                      <a:noFill/>
                    </a:ln>
                    <a:solidFill>
                      <a:prstClr val="white"/>
                    </a:solidFill>
                    <a:effectLst/>
                    <a:uLnTx/>
                    <a:uFillTx/>
                    <a:latin typeface="Arial"/>
                    <a:ea typeface="+mn-ea"/>
                    <a:cs typeface="+mn-cs"/>
                  </a:rPr>
                  <a:t>studies</a:t>
                </a:r>
                <a:r>
                  <a:rPr kumimoji="0" lang="fr-FR" sz="1800" b="0" i="0" u="none" strike="noStrike" kern="1200" cap="none" spc="0" normalizeH="0" baseline="0" noProof="0" dirty="0">
                    <a:ln>
                      <a:noFill/>
                    </a:ln>
                    <a:solidFill>
                      <a:prstClr val="white"/>
                    </a:solidFill>
                    <a:effectLst/>
                    <a:uLnTx/>
                    <a:uFillTx/>
                    <a:latin typeface="Arial"/>
                    <a:ea typeface="+mn-ea"/>
                    <a:cs typeface="+mn-cs"/>
                  </a:rPr>
                  <a:t>, </a:t>
                </a:r>
                <a:r>
                  <a:rPr kumimoji="0" lang="fr-FR" sz="1800" b="0" i="0" u="none" strike="noStrike" kern="1200" cap="none" spc="0" normalizeH="0" baseline="0" noProof="0" dirty="0" err="1">
                    <a:ln>
                      <a:noFill/>
                    </a:ln>
                    <a:solidFill>
                      <a:prstClr val="white"/>
                    </a:solidFill>
                    <a:effectLst/>
                    <a:uLnTx/>
                    <a:uFillTx/>
                    <a:latin typeface="Arial"/>
                    <a:ea typeface="+mn-ea"/>
                    <a:cs typeface="+mn-cs"/>
                  </a:rPr>
                  <a:t>repositories</a:t>
                </a:r>
                <a:r>
                  <a:rPr kumimoji="0" lang="fr-FR" sz="1800" b="0" i="0" u="none" strike="noStrike" kern="1200" cap="none" spc="0" normalizeH="0" baseline="0" noProof="0" dirty="0">
                    <a:ln>
                      <a:noFill/>
                    </a:ln>
                    <a:solidFill>
                      <a:prstClr val="white"/>
                    </a:solidFill>
                    <a:effectLst/>
                    <a:uLnTx/>
                    <a:uFillTx/>
                    <a:latin typeface="Arial"/>
                    <a:ea typeface="+mn-ea"/>
                    <a:cs typeface="+mn-cs"/>
                  </a:rPr>
                  <a:t> of </a:t>
                </a:r>
                <a:r>
                  <a:rPr kumimoji="0" lang="fr-FR" sz="1800" b="0" i="0" u="none" strike="noStrike" kern="1200" cap="none" spc="0" normalizeH="0" baseline="0" noProof="0" dirty="0" err="1">
                    <a:ln>
                      <a:noFill/>
                    </a:ln>
                    <a:solidFill>
                      <a:prstClr val="white"/>
                    </a:solidFill>
                    <a:effectLst/>
                    <a:uLnTx/>
                    <a:uFillTx/>
                    <a:latin typeface="Arial"/>
                    <a:ea typeface="+mn-ea"/>
                    <a:cs typeface="+mn-cs"/>
                  </a:rPr>
                  <a:t>knowledge</a:t>
                </a:r>
                <a:r>
                  <a:rPr kumimoji="0" lang="fr-FR" sz="1800" b="0" i="0" u="none" strike="noStrike" kern="1200" cap="none" spc="0" normalizeH="0" baseline="0" noProof="0" dirty="0">
                    <a:ln>
                      <a:noFill/>
                    </a:ln>
                    <a:solidFill>
                      <a:prstClr val="white"/>
                    </a:solidFill>
                    <a:effectLst/>
                    <a:uLnTx/>
                    <a:uFillTx/>
                    <a:latin typeface="Arial"/>
                    <a:ea typeface="+mn-ea"/>
                    <a:cs typeface="+mn-cs"/>
                  </a:rPr>
                  <a:t>)</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p:cNvSpPr/>
              <p:nvPr/>
            </p:nvSpPr>
            <p:spPr>
              <a:xfrm>
                <a:off x="13614399" y="2837583"/>
                <a:ext cx="4064001" cy="2709334"/>
              </a:xfrm>
              <a:prstGeom prst="rect">
                <a:avLst/>
              </a:pr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a:ea typeface="+mn-ea"/>
                    <a:cs typeface="+mn-cs"/>
                  </a:rPr>
                  <a:t>Support </a:t>
                </a:r>
                <a:r>
                  <a:rPr kumimoji="0" lang="fr-FR" sz="2400" b="1" i="0" u="none" strike="noStrike" kern="1200" cap="none" spc="0" normalizeH="0" baseline="0" noProof="0" dirty="0" err="1">
                    <a:ln>
                      <a:noFill/>
                    </a:ln>
                    <a:solidFill>
                      <a:prstClr val="white"/>
                    </a:solidFill>
                    <a:effectLst/>
                    <a:uLnTx/>
                    <a:uFillTx/>
                    <a:latin typeface="Arial"/>
                    <a:ea typeface="+mn-ea"/>
                    <a:cs typeface="+mn-cs"/>
                  </a:rPr>
                  <a:t>capacity</a:t>
                </a:r>
                <a:r>
                  <a:rPr kumimoji="0" lang="fr-FR" sz="2400" b="1"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a:ea typeface="+mn-ea"/>
                    <a:cs typeface="+mn-cs"/>
                  </a:rPr>
                  <a:t>building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a:t>
                </a:r>
                <a:r>
                  <a:rPr kumimoji="0" lang="fr-FR" sz="1800" b="0" i="0" u="none" strike="noStrike" kern="1200" cap="none" spc="0" normalizeH="0" baseline="0" noProof="0" dirty="0" err="1">
                    <a:ln>
                      <a:noFill/>
                    </a:ln>
                    <a:solidFill>
                      <a:prstClr val="white"/>
                    </a:solidFill>
                    <a:effectLst/>
                    <a:uLnTx/>
                    <a:uFillTx/>
                    <a:latin typeface="Arial"/>
                    <a:ea typeface="+mn-ea"/>
                    <a:cs typeface="+mn-cs"/>
                  </a:rPr>
                  <a:t>technical</a:t>
                </a:r>
                <a:r>
                  <a:rPr kumimoji="0" lang="fr-FR" sz="1800" b="0" i="0" u="none" strike="noStrike" kern="1200" cap="none" spc="0" normalizeH="0" baseline="0" noProof="0" dirty="0">
                    <a:ln>
                      <a:noFill/>
                    </a:ln>
                    <a:solidFill>
                      <a:prstClr val="white"/>
                    </a:solidFill>
                    <a:effectLst/>
                    <a:uLnTx/>
                    <a:uFillTx/>
                    <a:latin typeface="Arial"/>
                    <a:ea typeface="+mn-ea"/>
                    <a:cs typeface="+mn-cs"/>
                  </a:rPr>
                  <a:t> assistance, training, </a:t>
                </a:r>
                <a:r>
                  <a:rPr kumimoji="0" lang="fr-FR" sz="1800" b="0" i="0" u="none" strike="noStrike" kern="1200" cap="none" spc="0" normalizeH="0" baseline="0" noProof="0" dirty="0" err="1">
                    <a:ln>
                      <a:noFill/>
                    </a:ln>
                    <a:solidFill>
                      <a:prstClr val="white"/>
                    </a:solidFill>
                    <a:effectLst/>
                    <a:uLnTx/>
                    <a:uFillTx/>
                    <a:latin typeface="Arial"/>
                    <a:ea typeface="+mn-ea"/>
                    <a:cs typeface="+mn-cs"/>
                  </a:rPr>
                  <a:t>specialised</a:t>
                </a:r>
                <a:r>
                  <a:rPr kumimoji="0" lang="fr-FR" sz="1800" b="0" i="0" u="none" strike="noStrike" kern="1200" cap="none" spc="0" normalizeH="0" baseline="0" noProof="0" dirty="0">
                    <a:ln>
                      <a:noFill/>
                    </a:ln>
                    <a:solidFill>
                      <a:prstClr val="white"/>
                    </a:solidFill>
                    <a:effectLst/>
                    <a:uLnTx/>
                    <a:uFillTx/>
                    <a:latin typeface="Arial"/>
                    <a:ea typeface="+mn-ea"/>
                    <a:cs typeface="+mn-cs"/>
                  </a:rPr>
                  <a:t> </a:t>
                </a:r>
                <a:r>
                  <a:rPr kumimoji="0" lang="fr-FR" sz="1800" b="0" i="0" u="none" strike="noStrike" kern="1200" cap="none" spc="0" normalizeH="0" baseline="0" noProof="0" dirty="0" err="1">
                    <a:ln>
                      <a:noFill/>
                    </a:ln>
                    <a:solidFill>
                      <a:prstClr val="white"/>
                    </a:solidFill>
                    <a:effectLst/>
                    <a:uLnTx/>
                    <a:uFillTx/>
                    <a:latin typeface="Arial"/>
                    <a:ea typeface="+mn-ea"/>
                    <a:cs typeface="+mn-cs"/>
                  </a:rPr>
                  <a:t>intermediaries</a:t>
                </a:r>
                <a:r>
                  <a:rPr kumimoji="0" lang="fr-FR" sz="1800" b="0" i="0" u="none" strike="noStrike" kern="1200" cap="none" spc="0" normalizeH="0" baseline="0" noProof="0" dirty="0">
                    <a:ln>
                      <a:noFill/>
                    </a:ln>
                    <a:solidFill>
                      <a:prstClr val="white"/>
                    </a:solidFill>
                    <a:effectLst/>
                    <a:uLnTx/>
                    <a:uFillTx/>
                    <a:latin typeface="Arial"/>
                    <a:ea typeface="+mn-ea"/>
                    <a:cs typeface="+mn-cs"/>
                  </a:rPr>
                  <a:t>)</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18" name="Picture 17"/>
            <p:cNvPicPr>
              <a:picLocks noChangeAspect="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9579" t="13998" r="17993" b="14592"/>
            <a:stretch/>
          </p:blipFill>
          <p:spPr>
            <a:xfrm>
              <a:off x="2475027" y="3559069"/>
              <a:ext cx="631211" cy="722032"/>
            </a:xfrm>
            <a:prstGeom prst="rect">
              <a:avLst/>
            </a:prstGeom>
          </p:spPr>
        </p:pic>
        <p:pic>
          <p:nvPicPr>
            <p:cNvPr id="19" name="Picture 18"/>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9077187" y="2230964"/>
              <a:ext cx="665486" cy="654951"/>
            </a:xfrm>
            <a:prstGeom prst="rect">
              <a:avLst/>
            </a:prstGeom>
          </p:spPr>
        </p:pic>
        <p:pic>
          <p:nvPicPr>
            <p:cNvPr id="20" name="Picture 19"/>
            <p:cNvPicPr>
              <a:picLocks noChangeAspect="1"/>
            </p:cNvPicPr>
            <p:nvPr/>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520419" y="2276011"/>
              <a:ext cx="719170" cy="636558"/>
            </a:xfrm>
            <a:prstGeom prst="rect">
              <a:avLst/>
            </a:prstGeom>
          </p:spPr>
        </p:pic>
        <p:pic>
          <p:nvPicPr>
            <p:cNvPr id="21" name="Picture 20"/>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9110282" y="3612322"/>
              <a:ext cx="553506" cy="553506"/>
            </a:xfrm>
            <a:prstGeom prst="rect">
              <a:avLst/>
            </a:prstGeom>
          </p:spPr>
        </p:pic>
      </p:grpSp>
    </p:spTree>
    <p:extLst>
      <p:ext uri="{BB962C8B-B14F-4D97-AF65-F5344CB8AC3E}">
        <p14:creationId xmlns:p14="http://schemas.microsoft.com/office/powerpoint/2010/main" val="1205121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10359" y="2246811"/>
            <a:ext cx="10518188" cy="4963885"/>
          </a:xfrm>
          <a:prstGeom prst="rect">
            <a:avLst/>
          </a:prstGeom>
        </p:spPr>
      </p:pic>
      <p:sp>
        <p:nvSpPr>
          <p:cNvPr id="3" name="Title 2"/>
          <p:cNvSpPr>
            <a:spLocks noGrp="1"/>
          </p:cNvSpPr>
          <p:nvPr>
            <p:ph type="title"/>
          </p:nvPr>
        </p:nvSpPr>
        <p:spPr/>
        <p:txBody>
          <a:bodyPr/>
          <a:lstStyle/>
          <a:p>
            <a:r>
              <a:rPr lang="en-GB" dirty="0"/>
              <a:t>How is it happening?</a:t>
            </a:r>
          </a:p>
        </p:txBody>
      </p:sp>
      <p:sp>
        <p:nvSpPr>
          <p:cNvPr id="6" name="Rectangle 5"/>
          <p:cNvSpPr/>
          <p:nvPr/>
        </p:nvSpPr>
        <p:spPr>
          <a:xfrm>
            <a:off x="2616925" y="1584293"/>
            <a:ext cx="821218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27272"/>
                </a:solidFill>
                <a:effectLst/>
                <a:uLnTx/>
                <a:uFillTx/>
                <a:latin typeface="Georgia"/>
                <a:ea typeface="+mn-ea"/>
                <a:cs typeface="+mn-cs"/>
              </a:rPr>
              <a:t>Public initiatives implemented to promote social impact measurement in Brazil, Canada, India, Korea and Mexico</a:t>
            </a: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p:txBody>
      </p:sp>
    </p:spTree>
    <p:extLst>
      <p:ext uri="{BB962C8B-B14F-4D97-AF65-F5344CB8AC3E}">
        <p14:creationId xmlns:p14="http://schemas.microsoft.com/office/powerpoint/2010/main" val="4261187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7200" b="1" dirty="0"/>
              <a:t>Global Events</a:t>
            </a:r>
          </a:p>
        </p:txBody>
      </p:sp>
      <p:sp>
        <p:nvSpPr>
          <p:cNvPr id="3" name="Title 2"/>
          <p:cNvSpPr>
            <a:spLocks noGrp="1"/>
          </p:cNvSpPr>
          <p:nvPr>
            <p:ph type="title"/>
          </p:nvPr>
        </p:nvSpPr>
        <p:spPr/>
        <p:txBody>
          <a:bodyPr/>
          <a:lstStyle/>
          <a:p>
            <a:r>
              <a:rPr lang="en-GB" dirty="0"/>
              <a:t>   </a:t>
            </a:r>
          </a:p>
        </p:txBody>
      </p:sp>
    </p:spTree>
    <p:extLst>
      <p:ext uri="{BB962C8B-B14F-4D97-AF65-F5344CB8AC3E}">
        <p14:creationId xmlns:p14="http://schemas.microsoft.com/office/powerpoint/2010/main" val="2250788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Adopted by the Council of Ministers on 30 May 2018</a:t>
            </a:r>
          </a:p>
        </p:txBody>
      </p:sp>
      <p:sp>
        <p:nvSpPr>
          <p:cNvPr id="3" name="Title 2"/>
          <p:cNvSpPr>
            <a:spLocks noGrp="1"/>
          </p:cNvSpPr>
          <p:nvPr>
            <p:ph type="title"/>
          </p:nvPr>
        </p:nvSpPr>
        <p:spPr>
          <a:xfrm>
            <a:off x="1440000" y="237600"/>
            <a:ext cx="8368143" cy="1022400"/>
          </a:xfrm>
        </p:spPr>
        <p:txBody>
          <a:bodyPr/>
          <a:lstStyle/>
          <a:p>
            <a:r>
              <a:rPr lang="en-GB" dirty="0"/>
              <a:t>OECD Recommendation on Global Events and Local Development </a:t>
            </a:r>
          </a:p>
        </p:txBody>
      </p:sp>
      <p:pic>
        <p:nvPicPr>
          <p:cNvPr id="5" name="Picture 4"/>
          <p:cNvPicPr>
            <a:picLocks noChangeAspect="1"/>
          </p:cNvPicPr>
          <p:nvPr/>
        </p:nvPicPr>
        <p:blipFill>
          <a:blip r:embed="rId2"/>
          <a:stretch>
            <a:fillRect/>
          </a:stretch>
        </p:blipFill>
        <p:spPr>
          <a:xfrm>
            <a:off x="962605" y="2829827"/>
            <a:ext cx="10088685" cy="3817137"/>
          </a:xfrm>
          <a:prstGeom prst="rect">
            <a:avLst/>
          </a:prstGeom>
        </p:spPr>
      </p:pic>
    </p:spTree>
    <p:extLst>
      <p:ext uri="{BB962C8B-B14F-4D97-AF65-F5344CB8AC3E}">
        <p14:creationId xmlns:p14="http://schemas.microsoft.com/office/powerpoint/2010/main" val="205482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000" y="1260000"/>
            <a:ext cx="10958400" cy="4525200"/>
          </a:xfrm>
        </p:spPr>
        <p:txBody>
          <a:bodyPr>
            <a:noAutofit/>
          </a:bodyPr>
          <a:lstStyle/>
          <a:p>
            <a:r>
              <a:rPr lang="en-GB" sz="2400" b="1" dirty="0"/>
              <a:t>Statistical modelling</a:t>
            </a:r>
            <a:r>
              <a:rPr lang="en-GB" sz="2400" dirty="0"/>
              <a:t> used to estimate economic impacts through general equilibrium effect or input-output methodologies</a:t>
            </a:r>
          </a:p>
          <a:p>
            <a:pPr lvl="1"/>
            <a:r>
              <a:rPr lang="en-GB" sz="2000" dirty="0"/>
              <a:t>Lack of granularity for specific places (local) or  target groups, such as small and medium-sized enterprises or those in the social and solidarity economy; do not capture unintended effects</a:t>
            </a:r>
          </a:p>
          <a:p>
            <a:endParaRPr lang="en-GB" sz="100" dirty="0"/>
          </a:p>
          <a:p>
            <a:r>
              <a:rPr lang="en-GB" sz="2400" b="1" dirty="0"/>
              <a:t>Experimental or quasi-experimental approaches</a:t>
            </a:r>
            <a:r>
              <a:rPr lang="en-GB" sz="2400" dirty="0"/>
              <a:t> deploy a counterfactual to quantify the causal effect that can be attributed to the intervention. </a:t>
            </a:r>
          </a:p>
          <a:p>
            <a:pPr lvl="1"/>
            <a:r>
              <a:rPr lang="en-GB" sz="2000" dirty="0"/>
              <a:t>Limitations: absence of comparable samples, as well as difficulties related to the </a:t>
            </a:r>
            <a:r>
              <a:rPr lang="en-GB" sz="2000" dirty="0" err="1"/>
              <a:t>endogeneity</a:t>
            </a:r>
            <a:r>
              <a:rPr lang="en-GB" sz="2000" dirty="0"/>
              <a:t> of indicators. </a:t>
            </a:r>
          </a:p>
          <a:p>
            <a:pPr lvl="1"/>
            <a:endParaRPr lang="en-GB" sz="400" dirty="0"/>
          </a:p>
          <a:p>
            <a:r>
              <a:rPr lang="en-GB" sz="2400" b="1" dirty="0"/>
              <a:t>A theory-based approach</a:t>
            </a:r>
            <a:r>
              <a:rPr lang="en-GB" sz="2400" dirty="0"/>
              <a:t> where a theory of change needs to be formulated to outline how the intervention intends to reach its results and to assess the assumptions underlying the causal chain, from inputs to outcomes and impact </a:t>
            </a:r>
          </a:p>
        </p:txBody>
      </p:sp>
      <p:sp>
        <p:nvSpPr>
          <p:cNvPr id="3" name="Title 2"/>
          <p:cNvSpPr>
            <a:spLocks noGrp="1"/>
          </p:cNvSpPr>
          <p:nvPr>
            <p:ph type="title"/>
          </p:nvPr>
        </p:nvSpPr>
        <p:spPr/>
        <p:txBody>
          <a:bodyPr/>
          <a:lstStyle/>
          <a:p>
            <a:r>
              <a:rPr lang="en-GB" dirty="0"/>
              <a:t>Approaches used for global events</a:t>
            </a:r>
          </a:p>
        </p:txBody>
      </p:sp>
    </p:spTree>
    <p:extLst>
      <p:ext uri="{BB962C8B-B14F-4D97-AF65-F5344CB8AC3E}">
        <p14:creationId xmlns:p14="http://schemas.microsoft.com/office/powerpoint/2010/main" val="1386125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7200" b="1" dirty="0"/>
              <a:t>Culture </a:t>
            </a:r>
          </a:p>
        </p:txBody>
      </p:sp>
      <p:sp>
        <p:nvSpPr>
          <p:cNvPr id="3" name="Title 2"/>
          <p:cNvSpPr>
            <a:spLocks noGrp="1"/>
          </p:cNvSpPr>
          <p:nvPr>
            <p:ph type="title"/>
          </p:nvPr>
        </p:nvSpPr>
        <p:spPr/>
        <p:txBody>
          <a:bodyPr/>
          <a:lstStyle/>
          <a:p>
            <a:r>
              <a:rPr lang="en-GB" dirty="0"/>
              <a:t>   </a:t>
            </a:r>
          </a:p>
        </p:txBody>
      </p:sp>
    </p:spTree>
    <p:extLst>
      <p:ext uri="{BB962C8B-B14F-4D97-AF65-F5344CB8AC3E}">
        <p14:creationId xmlns:p14="http://schemas.microsoft.com/office/powerpoint/2010/main" val="213903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8CC366D-2F43-DA40-B1A5-E2810536314E}"/>
              </a:ext>
            </a:extLst>
          </p:cNvPr>
          <p:cNvSpPr txBox="1">
            <a:spLocks/>
          </p:cNvSpPr>
          <p:nvPr/>
        </p:nvSpPr>
        <p:spPr>
          <a:xfrm>
            <a:off x="2443166" y="1192081"/>
            <a:ext cx="8841490" cy="535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David </a:t>
            </a:r>
            <a:r>
              <a:rPr kumimoji="0" lang="en-GB" sz="4000" b="0" i="0" u="none" strike="noStrike" kern="1200" cap="none" spc="0" normalizeH="0" baseline="0" noProof="0" dirty="0" err="1">
                <a:ln>
                  <a:noFill/>
                </a:ln>
                <a:solidFill>
                  <a:prstClr val="black"/>
                </a:solidFill>
                <a:effectLst/>
                <a:uLnTx/>
                <a:uFillTx/>
                <a:latin typeface="Calibri Light"/>
                <a:ea typeface="+mj-ea"/>
                <a:cs typeface="Gill Sans Light" panose="020B0302020104020203" pitchFamily="34" charset="-79"/>
              </a:rPr>
              <a:t>Budtz</a:t>
            </a:r>
            <a:r>
              <a:rPr kumimoji="0" lang="en-GB" sz="40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 Pedersen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Professor of Science Communication</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Aalborg University</a:t>
            </a: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Head of </a:t>
            </a:r>
            <a:r>
              <a:rPr kumimoji="0" lang="en-GB" sz="2600" b="0" i="0" u="none" strike="noStrike" kern="1200" cap="none" spc="0" normalizeH="0" baseline="0" noProof="0" dirty="0" err="1">
                <a:ln>
                  <a:noFill/>
                </a:ln>
                <a:solidFill>
                  <a:prstClr val="black"/>
                </a:solidFill>
                <a:effectLst/>
                <a:uLnTx/>
                <a:uFillTx/>
                <a:latin typeface="Calibri Light"/>
                <a:ea typeface="+mj-ea"/>
                <a:cs typeface="Gill Sans Light" panose="020B0302020104020203" pitchFamily="34" charset="-79"/>
              </a:rPr>
              <a:t>Humanomics</a:t>
            </a:r>
            <a:r>
              <a:rPr kumimoji="0" lang="en-GB" sz="26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 Research Centre</a:t>
            </a:r>
            <a:endParaRPr kumimoji="0" lang="en-GB" sz="30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endParaRP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Science Policy Adviser, Danish Government</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Chair of EU COST Expert Group on Science Communication</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rPr>
              <a:t>Knowledge Broker for Algorithms, Data and Democracy (2021-2030)</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endParaRP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endParaRP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Light"/>
              <a:ea typeface="+mj-ea"/>
              <a:cs typeface="Gill Sans Light" panose="020B0302020104020203" pitchFamily="34" charset="-79"/>
            </a:endParaRPr>
          </a:p>
        </p:txBody>
      </p:sp>
      <p:pic>
        <p:nvPicPr>
          <p:cNvPr id="7" name="Billede 6">
            <a:extLst>
              <a:ext uri="{FF2B5EF4-FFF2-40B4-BE49-F238E27FC236}">
                <a16:creationId xmlns:a16="http://schemas.microsoft.com/office/drawing/2014/main" id="{38824F71-75D3-9D4B-9AAB-EE4A6C9F0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295" y="3096491"/>
            <a:ext cx="1128055" cy="782118"/>
          </a:xfrm>
          <a:prstGeom prst="rect">
            <a:avLst/>
          </a:prstGeom>
        </p:spPr>
      </p:pic>
      <p:pic>
        <p:nvPicPr>
          <p:cNvPr id="9" name="Billede 14">
            <a:extLst>
              <a:ext uri="{FF2B5EF4-FFF2-40B4-BE49-F238E27FC236}">
                <a16:creationId xmlns:a16="http://schemas.microsoft.com/office/drawing/2014/main" id="{8051A3CC-62AE-8642-8BF9-9AC8B1CD95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057" y="4081989"/>
            <a:ext cx="2140938" cy="799206"/>
          </a:xfrm>
          <a:prstGeom prst="rect">
            <a:avLst/>
          </a:prstGeom>
        </p:spPr>
      </p:pic>
      <p:pic>
        <p:nvPicPr>
          <p:cNvPr id="11" name="Picture 19">
            <a:extLst>
              <a:ext uri="{FF2B5EF4-FFF2-40B4-BE49-F238E27FC236}">
                <a16:creationId xmlns:a16="http://schemas.microsoft.com/office/drawing/2014/main" id="{20EB5214-98B2-1F46-B80A-5518578251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95" y="1853216"/>
            <a:ext cx="1467729" cy="1142201"/>
          </a:xfrm>
          <a:prstGeom prst="rect">
            <a:avLst/>
          </a:prstGeom>
        </p:spPr>
      </p:pic>
      <p:pic>
        <p:nvPicPr>
          <p:cNvPr id="2" name="Billede 1">
            <a:extLst>
              <a:ext uri="{FF2B5EF4-FFF2-40B4-BE49-F238E27FC236}">
                <a16:creationId xmlns:a16="http://schemas.microsoft.com/office/drawing/2014/main" id="{0D2AB2DF-DEB5-DA47-A555-5E9E700336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798" y="5100617"/>
            <a:ext cx="1760960" cy="918323"/>
          </a:xfrm>
          <a:prstGeom prst="rect">
            <a:avLst/>
          </a:prstGeom>
        </p:spPr>
      </p:pic>
      <p:pic>
        <p:nvPicPr>
          <p:cNvPr id="3074" name="Picture 2" descr="Sådan bruger vi logo og standardtekster | THE VELUX FOUNDATIONS">
            <a:extLst>
              <a:ext uri="{FF2B5EF4-FFF2-40B4-BE49-F238E27FC236}">
                <a16:creationId xmlns:a16="http://schemas.microsoft.com/office/drawing/2014/main" id="{7BCDB7BA-9D58-524B-9113-5B63EF59F7E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8381" y="1438351"/>
            <a:ext cx="2520356" cy="337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alborg University (AAU), Denmark | Study.eu">
            <a:extLst>
              <a:ext uri="{FF2B5EF4-FFF2-40B4-BE49-F238E27FC236}">
                <a16:creationId xmlns:a16="http://schemas.microsoft.com/office/drawing/2014/main" id="{1C66D649-082D-EE49-87AA-1276C14CCA1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00895" y="5573776"/>
            <a:ext cx="1447566" cy="79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8046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000" y="1497497"/>
            <a:ext cx="10958400" cy="4525200"/>
          </a:xfrm>
        </p:spPr>
        <p:txBody>
          <a:bodyPr>
            <a:normAutofit fontScale="92500"/>
          </a:bodyPr>
          <a:lstStyle/>
          <a:p>
            <a:pPr marL="0" indent="0">
              <a:buNone/>
            </a:pPr>
            <a:r>
              <a:rPr lang="en-GB" sz="3600" dirty="0"/>
              <a:t>In addition to economic impact, looking to culture for:</a:t>
            </a:r>
          </a:p>
          <a:p>
            <a:r>
              <a:rPr lang="en-GB" sz="3600" dirty="0"/>
              <a:t>Inclusion/diversity</a:t>
            </a:r>
          </a:p>
          <a:p>
            <a:r>
              <a:rPr lang="en-GB" sz="3600" dirty="0"/>
              <a:t>Community engagement</a:t>
            </a:r>
          </a:p>
          <a:p>
            <a:r>
              <a:rPr lang="en-GB" sz="3600" dirty="0"/>
              <a:t>Health and well-being</a:t>
            </a:r>
          </a:p>
          <a:p>
            <a:r>
              <a:rPr lang="en-GB" sz="3600" dirty="0"/>
              <a:t>Pro-environmental behaviours</a:t>
            </a:r>
          </a:p>
          <a:p>
            <a:r>
              <a:rPr lang="en-GB" sz="3600" dirty="0"/>
              <a:t>Skills for employment</a:t>
            </a:r>
          </a:p>
          <a:p>
            <a:r>
              <a:rPr lang="en-GB" sz="3600" dirty="0"/>
              <a:t>Violence prevention/rehabilitation</a:t>
            </a:r>
          </a:p>
          <a:p>
            <a:endParaRPr lang="en-GB" dirty="0"/>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Culture: Great expectations</a:t>
            </a:r>
          </a:p>
        </p:txBody>
      </p:sp>
      <p:pic>
        <p:nvPicPr>
          <p:cNvPr id="7" name="Picture 6"/>
          <p:cNvPicPr>
            <a:picLocks noChangeAspect="1"/>
          </p:cNvPicPr>
          <p:nvPr/>
        </p:nvPicPr>
        <p:blipFill>
          <a:blip r:embed="rId2"/>
          <a:stretch>
            <a:fillRect/>
          </a:stretch>
        </p:blipFill>
        <p:spPr>
          <a:xfrm>
            <a:off x="8503511" y="2688319"/>
            <a:ext cx="2447925" cy="3571875"/>
          </a:xfrm>
          <a:prstGeom prst="rect">
            <a:avLst/>
          </a:prstGeom>
        </p:spPr>
      </p:pic>
    </p:spTree>
    <p:extLst>
      <p:ext uri="{BB962C8B-B14F-4D97-AF65-F5344CB8AC3E}">
        <p14:creationId xmlns:p14="http://schemas.microsoft.com/office/powerpoint/2010/main" val="1938799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err="1">
                <a:solidFill>
                  <a:srgbClr val="820000"/>
                </a:solidFill>
                <a:latin typeface="Garamond" panose="02020404030301010803" pitchFamily="18" charset="0"/>
              </a:rPr>
              <a:t>Thank</a:t>
            </a:r>
            <a:r>
              <a:rPr lang="nl-NL" sz="6500" b="1" dirty="0">
                <a:solidFill>
                  <a:srgbClr val="820000"/>
                </a:solidFill>
                <a:latin typeface="Garamond" panose="02020404030301010803" pitchFamily="18" charset="0"/>
              </a:rPr>
              <a:t> </a:t>
            </a:r>
            <a:r>
              <a:rPr lang="nl-NL" sz="6500" b="1" dirty="0" err="1">
                <a:solidFill>
                  <a:srgbClr val="820000"/>
                </a:solidFill>
                <a:latin typeface="Garamond" panose="02020404030301010803" pitchFamily="18" charset="0"/>
              </a:rPr>
              <a:t>you</a:t>
            </a:r>
            <a:r>
              <a:rPr lang="nl-NL" sz="6500" b="1">
                <a:solidFill>
                  <a:srgbClr val="820000"/>
                </a:solidFill>
                <a:latin typeface="Garamond" panose="02020404030301010803" pitchFamily="18" charset="0"/>
              </a:rPr>
              <a:t>!</a:t>
            </a:r>
            <a:endParaRPr lang="nl-NL" sz="3600" b="1" dirty="0">
              <a:solidFill>
                <a:srgbClr val="820000"/>
              </a:solidFill>
              <a:latin typeface="Garamond" panose="02020404030301010803" pitchFamily="18" charset="0"/>
            </a:endParaRPr>
          </a:p>
          <a:p>
            <a:pPr algn="ctr">
              <a:spcAft>
                <a:spcPts val="1800"/>
              </a:spcAft>
            </a:pPr>
            <a:endParaRPr lang="nl-NL" sz="6500" b="1" dirty="0">
              <a:solidFill>
                <a:srgbClr val="820000"/>
              </a:solidFill>
              <a:latin typeface="Garamond" panose="02020404030301010803" pitchFamily="18" charset="0"/>
            </a:endParaRPr>
          </a:p>
        </p:txBody>
      </p:sp>
      <p:sp>
        <p:nvSpPr>
          <p:cNvPr id="12" name="Tekstvak 14">
            <a:extLst>
              <a:ext uri="{FF2B5EF4-FFF2-40B4-BE49-F238E27FC236}">
                <a16:creationId xmlns:a16="http://schemas.microsoft.com/office/drawing/2014/main" id="{C38E7DD1-D9CD-47CA-A8DD-E0460029BF1C}"/>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3" name="Tekstvak 5">
            <a:extLst>
              <a:ext uri="{FF2B5EF4-FFF2-40B4-BE49-F238E27FC236}">
                <a16:creationId xmlns:a16="http://schemas.microsoft.com/office/drawing/2014/main" id="{30182973-CCC1-4A3F-8D83-30B396AE4AEB}"/>
              </a:ext>
            </a:extLst>
          </p:cNvPr>
          <p:cNvSpPr txBox="1">
            <a:spLocks/>
          </p:cNvSpPr>
          <p:nvPr/>
        </p:nvSpPr>
        <p:spPr>
          <a:xfrm>
            <a:off x="4428309" y="-19281"/>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a:p>
            <a:pPr lvl="0" algn="r"/>
            <a:endParaRPr lang="en-US"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02644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C7DAB2-DD08-7C49-8EFC-594C048749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366" y="0"/>
            <a:ext cx="13571240" cy="6858000"/>
          </a:xfrm>
          <a:prstGeom prst="rect">
            <a:avLst/>
          </a:prstGeom>
        </p:spPr>
      </p:pic>
    </p:spTree>
    <p:extLst>
      <p:ext uri="{BB962C8B-B14F-4D97-AF65-F5344CB8AC3E}">
        <p14:creationId xmlns:p14="http://schemas.microsoft.com/office/powerpoint/2010/main" val="293815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96D2A053-9B5F-4B4C-85F9-0CA22D4425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550" y="1029106"/>
            <a:ext cx="3424238" cy="4799787"/>
          </a:xfrm>
          <a:prstGeom prst="rect">
            <a:avLst/>
          </a:prstGeom>
          <a:ln>
            <a:solidFill>
              <a:schemeClr val="accent1">
                <a:lumMod val="75000"/>
              </a:schemeClr>
            </a:solidFill>
          </a:ln>
          <a:effectLst>
            <a:outerShdw blurRad="50800" dist="38100" dir="2700000" sx="101000" sy="101000" algn="tl" rotWithShape="0">
              <a:prstClr val="black">
                <a:alpha val="28000"/>
              </a:prstClr>
            </a:outerShdw>
          </a:effectLst>
        </p:spPr>
      </p:pic>
      <p:sp>
        <p:nvSpPr>
          <p:cNvPr id="8" name="Content Placeholder 2">
            <a:extLst>
              <a:ext uri="{FF2B5EF4-FFF2-40B4-BE49-F238E27FC236}">
                <a16:creationId xmlns:a16="http://schemas.microsoft.com/office/drawing/2014/main" id="{89B91264-A0D3-1845-93F1-E919AFB8E9BA}"/>
              </a:ext>
            </a:extLst>
          </p:cNvPr>
          <p:cNvSpPr>
            <a:spLocks noGrp="1"/>
          </p:cNvSpPr>
          <p:nvPr>
            <p:ph idx="1"/>
          </p:nvPr>
        </p:nvSpPr>
        <p:spPr>
          <a:xfrm>
            <a:off x="976496" y="1381273"/>
            <a:ext cx="6308224" cy="4447620"/>
          </a:xfrm>
        </p:spPr>
        <p:txBody>
          <a:bodyPr>
            <a:normAutofit/>
          </a:bodyPr>
          <a:lstStyle/>
          <a:p>
            <a:pPr>
              <a:lnSpc>
                <a:spcPct val="120000"/>
              </a:lnSpc>
            </a:pPr>
            <a:r>
              <a:rPr lang="en-GB" dirty="0"/>
              <a:t>2021 Policy White Paper</a:t>
            </a:r>
          </a:p>
          <a:p>
            <a:pPr>
              <a:lnSpc>
                <a:spcPct val="120000"/>
              </a:lnSpc>
            </a:pPr>
            <a:r>
              <a:rPr lang="en-GB" dirty="0"/>
              <a:t>Science Communication in Europe</a:t>
            </a:r>
          </a:p>
          <a:p>
            <a:pPr>
              <a:lnSpc>
                <a:spcPct val="120000"/>
              </a:lnSpc>
            </a:pPr>
            <a:r>
              <a:rPr lang="en-GB" dirty="0"/>
              <a:t>Delivered to European Commission and European Parliament</a:t>
            </a:r>
          </a:p>
          <a:p>
            <a:pPr>
              <a:lnSpc>
                <a:spcPct val="120000"/>
              </a:lnSpc>
            </a:pPr>
            <a:r>
              <a:rPr lang="en-GB" dirty="0"/>
              <a:t>Top-tier researchers in field of science communication </a:t>
            </a:r>
          </a:p>
          <a:p>
            <a:pPr>
              <a:lnSpc>
                <a:spcPct val="120000"/>
              </a:lnSpc>
            </a:pPr>
            <a:r>
              <a:rPr lang="en-GB" dirty="0"/>
              <a:t>SSH essential part of response capacity </a:t>
            </a:r>
          </a:p>
        </p:txBody>
      </p:sp>
    </p:spTree>
    <p:extLst>
      <p:ext uri="{BB962C8B-B14F-4D97-AF65-F5344CB8AC3E}">
        <p14:creationId xmlns:p14="http://schemas.microsoft.com/office/powerpoint/2010/main" val="22174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7241" y="1187249"/>
            <a:ext cx="4587218" cy="4727775"/>
          </a:xfrm>
        </p:spPr>
        <p:txBody>
          <a:bodyPr>
            <a:normAutofit fontScale="92500" lnSpcReduction="10000"/>
          </a:bodyPr>
          <a:lstStyle/>
          <a:p>
            <a:pPr marL="0" indent="0">
              <a:buNone/>
              <a:defRPr/>
            </a:pPr>
            <a:r>
              <a:rPr lang="en-CA" sz="2900" dirty="0"/>
              <a:t>The value of research is only realized with communication and translation of results into real-world settings.  </a:t>
            </a:r>
          </a:p>
          <a:p>
            <a:pPr marL="0" indent="0">
              <a:buNone/>
              <a:defRPr/>
            </a:pPr>
            <a:endParaRPr lang="en-CA" sz="2900" dirty="0"/>
          </a:p>
          <a:p>
            <a:pPr marL="0" indent="0">
              <a:buNone/>
              <a:defRPr/>
            </a:pPr>
            <a:r>
              <a:rPr lang="en-CA" sz="2900" dirty="0"/>
              <a:t>Without closing the loop, there is no beneficiary to all the tireless efforts put in by those dedicating their lives to the advancement of science. </a:t>
            </a:r>
            <a:r>
              <a:rPr lang="en-CA" b="1" dirty="0"/>
              <a:t> </a:t>
            </a:r>
          </a:p>
          <a:p>
            <a:pPr marL="0" indent="0">
              <a:buNone/>
              <a:defRPr/>
            </a:pPr>
            <a:endParaRPr lang="en-CA" sz="1300" dirty="0"/>
          </a:p>
          <a:p>
            <a:pPr marL="0" indent="0" algn="r">
              <a:lnSpc>
                <a:spcPct val="120000"/>
              </a:lnSpc>
              <a:spcBef>
                <a:spcPts val="0"/>
              </a:spcBef>
              <a:buNone/>
              <a:defRPr/>
            </a:pPr>
            <a:r>
              <a:rPr lang="en-CA" sz="2100" b="1" dirty="0">
                <a:solidFill>
                  <a:srgbClr val="003A70"/>
                </a:solidFill>
              </a:rPr>
              <a:t>Breanne Everett</a:t>
            </a:r>
            <a:r>
              <a:rPr lang="en-CA" sz="2100" dirty="0">
                <a:solidFill>
                  <a:srgbClr val="003A70"/>
                </a:solidFill>
              </a:rPr>
              <a:t> </a:t>
            </a:r>
            <a:br>
              <a:rPr lang="en-CA" sz="2100" dirty="0">
                <a:solidFill>
                  <a:srgbClr val="003A70"/>
                </a:solidFill>
              </a:rPr>
            </a:br>
            <a:endParaRPr lang="en-CA" sz="2100" dirty="0">
              <a:solidFill>
                <a:srgbClr val="003A70"/>
              </a:solidFill>
            </a:endParaRPr>
          </a:p>
        </p:txBody>
      </p:sp>
      <p:sp>
        <p:nvSpPr>
          <p:cNvPr id="2" name="TextBox 1"/>
          <p:cNvSpPr txBox="1"/>
          <p:nvPr/>
        </p:nvSpPr>
        <p:spPr>
          <a:xfrm>
            <a:off x="6417937" y="917980"/>
            <a:ext cx="6621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A70"/>
                </a:solidFill>
                <a:effectLst/>
                <a:uLnTx/>
                <a:uFillTx/>
                <a:latin typeface="Calibri"/>
                <a:ea typeface="+mn-ea"/>
                <a:cs typeface="+mn-cs"/>
              </a:rPr>
              <a:t>“</a:t>
            </a:r>
          </a:p>
        </p:txBody>
      </p:sp>
      <p:pic>
        <p:nvPicPr>
          <p:cNvPr id="7" name="Billede 4">
            <a:extLst>
              <a:ext uri="{FF2B5EF4-FFF2-40B4-BE49-F238E27FC236}">
                <a16:creationId xmlns:a16="http://schemas.microsoft.com/office/drawing/2014/main" id="{1B5B61EA-6844-F646-8264-4C40492D7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12" y="1430597"/>
            <a:ext cx="6388787" cy="3755766"/>
          </a:xfrm>
          <a:prstGeom prst="rect">
            <a:avLst/>
          </a:prstGeom>
        </p:spPr>
      </p:pic>
      <p:pic>
        <p:nvPicPr>
          <p:cNvPr id="6" name="Picture 2" descr="Aalborg University (AAU), Denmark | Study.eu">
            <a:extLst>
              <a:ext uri="{FF2B5EF4-FFF2-40B4-BE49-F238E27FC236}">
                <a16:creationId xmlns:a16="http://schemas.microsoft.com/office/drawing/2014/main" id="{F8AEA5CB-BCEE-2043-A473-337825A56B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00895" y="5573776"/>
            <a:ext cx="1447566" cy="79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DEA055E9-8A04-0F43-98AD-5F32525DE92E}"/>
              </a:ext>
            </a:extLst>
          </p:cNvPr>
          <p:cNvSpPr>
            <a:spLocks noGrp="1"/>
          </p:cNvSpPr>
          <p:nvPr>
            <p:ph idx="1"/>
          </p:nvPr>
        </p:nvSpPr>
        <p:spPr>
          <a:xfrm>
            <a:off x="838200" y="1825624"/>
            <a:ext cx="10334625" cy="4621357"/>
          </a:xfrm>
        </p:spPr>
        <p:txBody>
          <a:bodyPr>
            <a:normAutofit/>
          </a:bodyPr>
          <a:lstStyle/>
          <a:p>
            <a:pPr marL="0" indent="0">
              <a:buNone/>
            </a:pPr>
            <a:endParaRPr lang="da-DK" sz="1100" dirty="0"/>
          </a:p>
          <a:p>
            <a:pPr>
              <a:spcAft>
                <a:spcPts val="600"/>
              </a:spcAft>
            </a:pPr>
            <a:r>
              <a:rPr lang="en-GB" sz="2400" dirty="0"/>
              <a:t>Need to foster dialogue, research uptake and implementation </a:t>
            </a:r>
          </a:p>
          <a:p>
            <a:pPr>
              <a:spcAft>
                <a:spcPts val="600"/>
              </a:spcAft>
            </a:pPr>
            <a:r>
              <a:rPr lang="en-GB" sz="2400" dirty="0"/>
              <a:t>Need to develop new formats for research dissemination &amp; communication</a:t>
            </a:r>
          </a:p>
          <a:p>
            <a:pPr>
              <a:spcAft>
                <a:spcPts val="600"/>
              </a:spcAft>
            </a:pPr>
            <a:r>
              <a:rPr lang="en-GB" sz="2400" dirty="0"/>
              <a:t>Need to work across disciplines, public sector, industry and civil society to achieve societal missions and challenges (inter- &amp; </a:t>
            </a:r>
            <a:r>
              <a:rPr lang="en-GB" sz="2400" dirty="0" err="1"/>
              <a:t>transdisciplinarity</a:t>
            </a:r>
            <a:r>
              <a:rPr lang="en-GB" sz="2400" dirty="0"/>
              <a:t>).</a:t>
            </a:r>
          </a:p>
          <a:p>
            <a:pPr>
              <a:spcAft>
                <a:spcPts val="600"/>
              </a:spcAft>
            </a:pPr>
            <a:r>
              <a:rPr lang="en-GB" sz="2400" dirty="0"/>
              <a:t>‘Social robustness’ of research means that end-users and stakeholders participate in creating research and impact (</a:t>
            </a:r>
            <a:r>
              <a:rPr lang="en-GB" sz="2400" dirty="0" err="1"/>
              <a:t>Mazzucato</a:t>
            </a:r>
            <a:r>
              <a:rPr lang="en-GB" sz="2400" dirty="0"/>
              <a:t> 2018) </a:t>
            </a:r>
          </a:p>
          <a:p>
            <a:pPr>
              <a:spcAft>
                <a:spcPts val="600"/>
              </a:spcAft>
            </a:pPr>
            <a:r>
              <a:rPr lang="en-GB" sz="2400" dirty="0"/>
              <a:t>Increased interest among funding agencies to foster “public value” </a:t>
            </a:r>
            <a:br>
              <a:rPr lang="en-GB" sz="2400" dirty="0"/>
            </a:br>
            <a:r>
              <a:rPr lang="en-GB" sz="2400" dirty="0"/>
              <a:t>and document ‘broader impact’ of research (beyond bibliometrics)</a:t>
            </a:r>
            <a:endParaRPr lang="da-DK" sz="2400" dirty="0"/>
          </a:p>
        </p:txBody>
      </p:sp>
      <p:pic>
        <p:nvPicPr>
          <p:cNvPr id="6" name="Picture 2" descr="Aalborg University (AAU), Denmark | Study.eu">
            <a:extLst>
              <a:ext uri="{FF2B5EF4-FFF2-40B4-BE49-F238E27FC236}">
                <a16:creationId xmlns:a16="http://schemas.microsoft.com/office/drawing/2014/main" id="{909A90EC-16C7-FA4F-A8F2-CA54D3FD23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00895" y="5573776"/>
            <a:ext cx="1447566" cy="79216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12A9847-AE8D-024D-A947-7E81A1D382B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Light"/>
                <a:ea typeface="+mj-ea"/>
                <a:cs typeface="+mj-cs"/>
              </a:rPr>
              <a:t>… part of a broader change in the organisation of science policy </a:t>
            </a:r>
            <a:endParaRPr kumimoji="0" lang="en-GB" sz="4400" b="0"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198886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pptx" id="{6CA65DA7-76F7-4CCB-848F-E1EDF2170FBE}" vid="{610E7FA8-4517-47B5-BEDD-3FF60DA9584B}"/>
    </a:ext>
  </a:extLst>
</a:theme>
</file>

<file path=ppt/theme/theme4.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Enhancing Inclusive Economic Growth</Template>
  <TotalTime>78</TotalTime>
  <Words>3211</Words>
  <Application>Microsoft Office PowerPoint</Application>
  <PresentationFormat>Widescreen</PresentationFormat>
  <Paragraphs>426</Paragraphs>
  <Slides>51</Slides>
  <Notes>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51</vt:i4>
      </vt:variant>
    </vt:vector>
  </HeadingPairs>
  <TitlesOfParts>
    <vt:vector size="69" baseType="lpstr">
      <vt:lpstr>-apple-system</vt:lpstr>
      <vt:lpstr>Arial</vt:lpstr>
      <vt:lpstr>Baskerville</vt:lpstr>
      <vt:lpstr>Calibri</vt:lpstr>
      <vt:lpstr>Calibri Light</vt:lpstr>
      <vt:lpstr>Corbel</vt:lpstr>
      <vt:lpstr>Garamond</vt:lpstr>
      <vt:lpstr>Georgia</vt:lpstr>
      <vt:lpstr>Gill Sans</vt:lpstr>
      <vt:lpstr>Gill Sans Light</vt:lpstr>
      <vt:lpstr>Helvetica 65 Medium</vt:lpstr>
      <vt:lpstr>Lucida Sans</vt:lpstr>
      <vt:lpstr>Times New Roman</vt:lpstr>
      <vt:lpstr>Wingdings</vt:lpstr>
      <vt:lpstr>Kantoorthema</vt:lpstr>
      <vt:lpstr>Office-tema</vt:lpstr>
      <vt:lpstr>Office Theme</vt:lpstr>
      <vt:lpstr>OECD_English_white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SSH Knowledge brokering </vt:lpstr>
      <vt:lpstr>Knowledge brokering</vt:lpstr>
      <vt:lpstr>PowerPoint Presentation</vt:lpstr>
      <vt:lpstr>ADD Knowledge Broker</vt:lpstr>
      <vt:lpstr>PowerPoint Presentation</vt:lpstr>
      <vt:lpstr>Conclusions</vt:lpstr>
      <vt:lpstr>Thank you for the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impact measurement for policy:   Examples from social economy, culture AND GLOBAL EVENTS/Local Development</vt:lpstr>
      <vt:lpstr>Policy push to do more social impact measurement</vt:lpstr>
      <vt:lpstr>   </vt:lpstr>
      <vt:lpstr>PowerPoint Presentation</vt:lpstr>
      <vt:lpstr>PowerPoint Presentation</vt:lpstr>
      <vt:lpstr>PowerPoint Presentation</vt:lpstr>
      <vt:lpstr>PowerPoint Presentation</vt:lpstr>
      <vt:lpstr>PowerPoint Presentation</vt:lpstr>
      <vt:lpstr>PowerPoint Presentation</vt:lpstr>
      <vt:lpstr>How is it happening?</vt:lpstr>
      <vt:lpstr>   </vt:lpstr>
      <vt:lpstr>OECD Recommendation on Global Events and Local Development </vt:lpstr>
      <vt:lpstr>Approaches used for global events</vt:lpstr>
      <vt:lpstr>   </vt:lpstr>
      <vt:lpstr>Culture: Great expectations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Youssef Ramadan</dc:creator>
  <cp:lastModifiedBy>Caterina Tognoni</cp:lastModifiedBy>
  <cp:revision>13</cp:revision>
  <dcterms:created xsi:type="dcterms:W3CDTF">2021-06-29T08:45:31Z</dcterms:created>
  <dcterms:modified xsi:type="dcterms:W3CDTF">2021-10-19T07:16:48Z</dcterms:modified>
</cp:coreProperties>
</file>